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52"/>
  </p:notesMasterIdLst>
  <p:sldIdLst>
    <p:sldId id="309" r:id="rId2"/>
    <p:sldId id="346" r:id="rId3"/>
    <p:sldId id="360" r:id="rId4"/>
    <p:sldId id="347" r:id="rId5"/>
    <p:sldId id="353" r:id="rId6"/>
    <p:sldId id="354" r:id="rId7"/>
    <p:sldId id="339" r:id="rId8"/>
    <p:sldId id="336" r:id="rId9"/>
    <p:sldId id="355" r:id="rId10"/>
    <p:sldId id="358" r:id="rId11"/>
    <p:sldId id="350" r:id="rId12"/>
    <p:sldId id="370" r:id="rId13"/>
    <p:sldId id="371" r:id="rId14"/>
    <p:sldId id="351" r:id="rId15"/>
    <p:sldId id="364" r:id="rId16"/>
    <p:sldId id="365" r:id="rId17"/>
    <p:sldId id="334" r:id="rId18"/>
    <p:sldId id="352" r:id="rId19"/>
    <p:sldId id="356" r:id="rId20"/>
    <p:sldId id="359" r:id="rId21"/>
    <p:sldId id="366" r:id="rId22"/>
    <p:sldId id="361" r:id="rId23"/>
    <p:sldId id="362" r:id="rId24"/>
    <p:sldId id="363" r:id="rId25"/>
    <p:sldId id="368" r:id="rId26"/>
    <p:sldId id="369" r:id="rId27"/>
    <p:sldId id="310" r:id="rId28"/>
    <p:sldId id="342" r:id="rId29"/>
    <p:sldId id="335" r:id="rId30"/>
    <p:sldId id="340" r:id="rId31"/>
    <p:sldId id="341" r:id="rId32"/>
    <p:sldId id="337" r:id="rId33"/>
    <p:sldId id="338" r:id="rId34"/>
    <p:sldId id="344" r:id="rId35"/>
    <p:sldId id="311" r:id="rId36"/>
    <p:sldId id="312" r:id="rId37"/>
    <p:sldId id="315" r:id="rId38"/>
    <p:sldId id="325" r:id="rId39"/>
    <p:sldId id="323" r:id="rId40"/>
    <p:sldId id="324" r:id="rId41"/>
    <p:sldId id="326" r:id="rId42"/>
    <p:sldId id="316" r:id="rId43"/>
    <p:sldId id="313" r:id="rId44"/>
    <p:sldId id="314" r:id="rId45"/>
    <p:sldId id="327" r:id="rId46"/>
    <p:sldId id="328" r:id="rId47"/>
    <p:sldId id="333" r:id="rId48"/>
    <p:sldId id="331" r:id="rId49"/>
    <p:sldId id="329" r:id="rId50"/>
    <p:sldId id="330" r:id="rId5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63563" autoAdjust="0"/>
  </p:normalViewPr>
  <p:slideViewPr>
    <p:cSldViewPr>
      <p:cViewPr varScale="1">
        <p:scale>
          <a:sx n="63" d="100"/>
          <a:sy n="63" d="100"/>
        </p:scale>
        <p:origin x="1404" y="44"/>
      </p:cViewPr>
      <p:guideLst>
        <p:guide orient="horz" pos="2160"/>
        <p:guide pos="2880"/>
      </p:guideLst>
    </p:cSldViewPr>
  </p:slideViewPr>
  <p:notesTextViewPr>
    <p:cViewPr>
      <p:scale>
        <a:sx n="176" d="100"/>
        <a:sy n="176"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F9A77AC-6FAB-44F0-B422-196179554BD8}" type="datetimeFigureOut">
              <a:rPr lang="en-US" smtClean="0"/>
              <a:t>6/13/2024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22341F5-6B76-46B7-B4D4-49776EE9D646}" type="slidenum">
              <a:rPr lang="en-US" smtClean="0"/>
              <a:t>‹#›</a:t>
            </a:fld>
            <a:endParaRPr lang="en-US"/>
          </a:p>
        </p:txBody>
      </p:sp>
    </p:spTree>
    <p:extLst>
      <p:ext uri="{BB962C8B-B14F-4D97-AF65-F5344CB8AC3E}">
        <p14:creationId xmlns:p14="http://schemas.microsoft.com/office/powerpoint/2010/main" val="62110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err="1"/>
              <a:t>Did</a:t>
            </a:r>
            <a:r>
              <a:rPr lang="nl-NL" dirty="0"/>
              <a:t> </a:t>
            </a:r>
            <a:r>
              <a:rPr lang="nl-NL" dirty="0" err="1"/>
              <a:t>not</a:t>
            </a:r>
            <a:r>
              <a:rPr lang="nl-NL" dirty="0"/>
              <a:t> have a </a:t>
            </a:r>
            <a:r>
              <a:rPr lang="nl-NL" dirty="0" err="1"/>
              <a:t>presentation</a:t>
            </a:r>
            <a:r>
              <a:rPr lang="nl-NL" dirty="0"/>
              <a:t> </a:t>
            </a:r>
            <a:r>
              <a:rPr lang="nl-NL" dirty="0" err="1"/>
              <a:t>geared</a:t>
            </a:r>
            <a:r>
              <a:rPr lang="nl-NL" dirty="0"/>
              <a:t> </a:t>
            </a:r>
            <a:r>
              <a:rPr lang="nl-NL" dirty="0" err="1"/>
              <a:t>towards</a:t>
            </a:r>
            <a:r>
              <a:rPr lang="nl-NL" dirty="0"/>
              <a:t> CSS </a:t>
            </a:r>
            <a:r>
              <a:rPr lang="nl-NL" dirty="0" err="1"/>
              <a:t>audience</a:t>
            </a:r>
            <a:endParaRPr lang="nl-NL" dirty="0"/>
          </a:p>
          <a:p>
            <a:endParaRPr lang="nl-NL" dirty="0"/>
          </a:p>
          <a:p>
            <a:r>
              <a:rPr lang="nl-NL" dirty="0"/>
              <a:t>In </a:t>
            </a:r>
            <a:r>
              <a:rPr lang="nl-NL" dirty="0" err="1"/>
              <a:t>fact</a:t>
            </a:r>
            <a:r>
              <a:rPr lang="nl-NL" dirty="0"/>
              <a:t>, I </a:t>
            </a:r>
            <a:r>
              <a:rPr lang="nl-NL" dirty="0" err="1"/>
              <a:t>am</a:t>
            </a:r>
            <a:r>
              <a:rPr lang="nl-NL" dirty="0"/>
              <a:t> </a:t>
            </a:r>
            <a:r>
              <a:rPr lang="nl-NL" dirty="0" err="1"/>
              <a:t>not</a:t>
            </a:r>
            <a:r>
              <a:rPr lang="nl-NL" dirty="0"/>
              <a:t> even </a:t>
            </a:r>
            <a:r>
              <a:rPr lang="nl-NL" dirty="0" err="1"/>
              <a:t>sure</a:t>
            </a:r>
            <a:r>
              <a:rPr lang="nl-NL" dirty="0"/>
              <a:t> </a:t>
            </a:r>
            <a:r>
              <a:rPr lang="nl-NL" dirty="0" err="1"/>
              <a:t>what</a:t>
            </a:r>
            <a:r>
              <a:rPr lang="nl-NL" dirty="0"/>
              <a:t> CSS is</a:t>
            </a:r>
          </a:p>
          <a:p>
            <a:endParaRPr lang="nl-NL" dirty="0"/>
          </a:p>
          <a:p>
            <a:r>
              <a:rPr lang="nl-NL" dirty="0"/>
              <a:t>First contact -&gt; Duke -&gt; </a:t>
            </a:r>
            <a:r>
              <a:rPr lang="nl-NL" dirty="0" err="1"/>
              <a:t>fantastic</a:t>
            </a:r>
            <a:r>
              <a:rPr lang="nl-NL" dirty="0"/>
              <a:t> </a:t>
            </a:r>
            <a:r>
              <a:rPr lang="nl-NL" dirty="0" err="1"/>
              <a:t>models</a:t>
            </a:r>
            <a:endParaRPr lang="nl-NL" dirty="0"/>
          </a:p>
          <a:p>
            <a:endParaRPr lang="nl-NL" dirty="0"/>
          </a:p>
          <a:p>
            <a:r>
              <a:rPr lang="nl-NL" dirty="0" err="1"/>
              <a:t>Fascinated</a:t>
            </a:r>
            <a:r>
              <a:rPr lang="nl-NL" dirty="0"/>
              <a:t>, but </a:t>
            </a:r>
            <a:r>
              <a:rPr lang="nl-NL" dirty="0" err="1"/>
              <a:t>also</a:t>
            </a:r>
            <a:r>
              <a:rPr lang="nl-NL" dirty="0"/>
              <a:t> </a:t>
            </a:r>
            <a:r>
              <a:rPr lang="nl-NL" dirty="0" err="1"/>
              <a:t>puzzled</a:t>
            </a:r>
            <a:r>
              <a:rPr lang="nl-NL" dirty="0"/>
              <a:t>; engineer </a:t>
            </a:r>
            <a:r>
              <a:rPr lang="nl-NL" dirty="0" err="1"/>
              <a:t>mentality</a:t>
            </a:r>
            <a:r>
              <a:rPr lang="nl-NL" dirty="0"/>
              <a:t> to </a:t>
            </a:r>
            <a:r>
              <a:rPr lang="nl-NL" dirty="0" err="1"/>
              <a:t>science</a:t>
            </a:r>
            <a:r>
              <a:rPr lang="nl-NL" dirty="0"/>
              <a:t> IC2SC</a:t>
            </a:r>
          </a:p>
          <a:p>
            <a:endParaRPr lang="nl-NL" dirty="0"/>
          </a:p>
          <a:p>
            <a:r>
              <a:rPr lang="nl-NL" dirty="0" err="1"/>
              <a:t>Yesterday</a:t>
            </a:r>
            <a:r>
              <a:rPr lang="nl-NL" dirty="0"/>
              <a:t> </a:t>
            </a:r>
            <a:r>
              <a:rPr lang="nl-NL" dirty="0" err="1"/>
              <a:t>when</a:t>
            </a:r>
            <a:r>
              <a:rPr lang="nl-NL" dirty="0"/>
              <a:t> I </a:t>
            </a:r>
            <a:r>
              <a:rPr lang="nl-NL" dirty="0" err="1"/>
              <a:t>prepared</a:t>
            </a:r>
            <a:r>
              <a:rPr lang="nl-NL" dirty="0"/>
              <a:t> </a:t>
            </a:r>
            <a:r>
              <a:rPr lang="nl-NL" dirty="0" err="1"/>
              <a:t>this</a:t>
            </a:r>
            <a:r>
              <a:rPr lang="nl-NL" dirty="0"/>
              <a:t> – i </a:t>
            </a:r>
            <a:r>
              <a:rPr lang="nl-NL" dirty="0" err="1"/>
              <a:t>wanted</a:t>
            </a:r>
            <a:r>
              <a:rPr lang="nl-NL" dirty="0"/>
              <a:t> to </a:t>
            </a:r>
            <a:r>
              <a:rPr lang="nl-NL" dirty="0" err="1"/>
              <a:t>express</a:t>
            </a:r>
            <a:r>
              <a:rPr lang="nl-NL" dirty="0"/>
              <a:t> these </a:t>
            </a:r>
            <a:r>
              <a:rPr lang="nl-NL" dirty="0" err="1"/>
              <a:t>feelings</a:t>
            </a:r>
            <a:r>
              <a:rPr lang="nl-NL" dirty="0"/>
              <a:t> i had, and </a:t>
            </a:r>
            <a:r>
              <a:rPr lang="nl-NL" dirty="0" err="1"/>
              <a:t>so</a:t>
            </a:r>
            <a:r>
              <a:rPr lang="nl-NL" dirty="0"/>
              <a:t> I </a:t>
            </a:r>
            <a:r>
              <a:rPr lang="nl-NL" dirty="0" err="1"/>
              <a:t>asked</a:t>
            </a:r>
            <a:r>
              <a:rPr lang="nl-NL" dirty="0"/>
              <a:t> </a:t>
            </a:r>
            <a:r>
              <a:rPr lang="nl-NL" dirty="0" err="1"/>
              <a:t>CHATgpt</a:t>
            </a:r>
            <a:endParaRPr lang="nl-NL" dirty="0"/>
          </a:p>
        </p:txBody>
      </p:sp>
      <p:sp>
        <p:nvSpPr>
          <p:cNvPr id="4" name="Slide Number Placeholder 3"/>
          <p:cNvSpPr>
            <a:spLocks noGrp="1"/>
          </p:cNvSpPr>
          <p:nvPr>
            <p:ph type="sldNum" sz="quarter" idx="5"/>
          </p:nvPr>
        </p:nvSpPr>
        <p:spPr/>
        <p:txBody>
          <a:bodyPr/>
          <a:lstStyle/>
          <a:p>
            <a:fld id="{E22341F5-6B76-46B7-B4D4-49776EE9D646}" type="slidenum">
              <a:rPr lang="en-US" smtClean="0"/>
              <a:t>1</a:t>
            </a:fld>
            <a:endParaRPr lang="en-US"/>
          </a:p>
        </p:txBody>
      </p:sp>
    </p:spTree>
    <p:extLst>
      <p:ext uri="{BB962C8B-B14F-4D97-AF65-F5344CB8AC3E}">
        <p14:creationId xmlns:p14="http://schemas.microsoft.com/office/powerpoint/2010/main" val="16189005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“affective” is affective polarization</a:t>
            </a:r>
            <a:r>
              <a:rPr lang="nl-NL" dirty="0"/>
              <a:t>?</a:t>
            </a:r>
          </a:p>
          <a:p>
            <a:endParaRPr lang="nl-NL" dirty="0"/>
          </a:p>
          <a:p>
            <a:r>
              <a:rPr lang="nl-NL" dirty="0"/>
              <a:t>Is </a:t>
            </a:r>
            <a:r>
              <a:rPr lang="nl-NL" dirty="0" err="1"/>
              <a:t>saying</a:t>
            </a:r>
            <a:r>
              <a:rPr lang="nl-NL" dirty="0"/>
              <a:t> </a:t>
            </a:r>
            <a:r>
              <a:rPr lang="nl-NL" dirty="0" err="1"/>
              <a:t>you</a:t>
            </a:r>
            <a:r>
              <a:rPr lang="nl-NL" dirty="0"/>
              <a:t> </a:t>
            </a:r>
            <a:r>
              <a:rPr lang="nl-NL" dirty="0" err="1"/>
              <a:t>dislike</a:t>
            </a:r>
            <a:r>
              <a:rPr lang="nl-NL" dirty="0"/>
              <a:t> </a:t>
            </a:r>
            <a:r>
              <a:rPr lang="nl-NL" dirty="0" err="1"/>
              <a:t>outgroup</a:t>
            </a:r>
            <a:r>
              <a:rPr lang="nl-NL" dirty="0"/>
              <a:t> members </a:t>
            </a:r>
            <a:r>
              <a:rPr lang="nl-NL" dirty="0" err="1"/>
              <a:t>just</a:t>
            </a:r>
            <a:r>
              <a:rPr lang="nl-NL" dirty="0"/>
              <a:t> </a:t>
            </a:r>
            <a:r>
              <a:rPr lang="nl-NL" dirty="0" err="1"/>
              <a:t>some</a:t>
            </a:r>
            <a:r>
              <a:rPr lang="nl-NL" dirty="0"/>
              <a:t> </a:t>
            </a:r>
            <a:r>
              <a:rPr lang="nl-NL" dirty="0" err="1"/>
              <a:t>signalling</a:t>
            </a:r>
            <a:r>
              <a:rPr lang="nl-NL" dirty="0"/>
              <a:t> </a:t>
            </a:r>
            <a:r>
              <a:rPr lang="nl-NL" dirty="0" err="1"/>
              <a:t>behaviour</a:t>
            </a:r>
            <a:r>
              <a:rPr lang="nl-NL" dirty="0"/>
              <a:t>? Or is </a:t>
            </a:r>
            <a:r>
              <a:rPr lang="nl-NL" dirty="0" err="1"/>
              <a:t>there</a:t>
            </a:r>
            <a:r>
              <a:rPr lang="nl-NL" dirty="0"/>
              <a:t> </a:t>
            </a:r>
            <a:r>
              <a:rPr lang="nl-NL" dirty="0" err="1"/>
              <a:t>some</a:t>
            </a:r>
            <a:r>
              <a:rPr lang="nl-NL" dirty="0"/>
              <a:t> </a:t>
            </a:r>
            <a:r>
              <a:rPr lang="nl-NL" dirty="0" err="1"/>
              <a:t>deeper</a:t>
            </a:r>
            <a:r>
              <a:rPr lang="nl-NL" dirty="0"/>
              <a:t> </a:t>
            </a:r>
            <a:r>
              <a:rPr lang="nl-NL" dirty="0" err="1"/>
              <a:t>affective</a:t>
            </a:r>
            <a:r>
              <a:rPr lang="nl-NL" dirty="0"/>
              <a:t> </a:t>
            </a:r>
            <a:r>
              <a:rPr lang="nl-NL" dirty="0" err="1"/>
              <a:t>process</a:t>
            </a:r>
            <a:r>
              <a:rPr lang="nl-NL" dirty="0"/>
              <a:t>?</a:t>
            </a:r>
          </a:p>
          <a:p>
            <a:endParaRPr lang="nl-NL" dirty="0"/>
          </a:p>
          <a:p>
            <a:r>
              <a:rPr lang="nl-NL" dirty="0" err="1"/>
              <a:t>fEMG</a:t>
            </a:r>
            <a:r>
              <a:rPr lang="nl-NL" dirty="0"/>
              <a:t> responses</a:t>
            </a:r>
          </a:p>
          <a:p>
            <a:endParaRPr lang="nl-NL" dirty="0"/>
          </a:p>
          <a:p>
            <a:r>
              <a:rPr lang="nl-NL" dirty="0"/>
              <a:t>Different </a:t>
            </a:r>
            <a:r>
              <a:rPr lang="nl-NL" dirty="0" err="1"/>
              <a:t>categories</a:t>
            </a:r>
            <a:r>
              <a:rPr lang="nl-NL" dirty="0"/>
              <a:t>: </a:t>
            </a:r>
            <a:r>
              <a:rPr lang="nl-NL" dirty="0" err="1"/>
              <a:t>normal</a:t>
            </a:r>
            <a:r>
              <a:rPr lang="nl-NL" dirty="0"/>
              <a:t> </a:t>
            </a:r>
            <a:r>
              <a:rPr lang="nl-NL" dirty="0" err="1"/>
              <a:t>people</a:t>
            </a:r>
            <a:r>
              <a:rPr lang="nl-NL" dirty="0"/>
              <a:t> </a:t>
            </a:r>
            <a:r>
              <a:rPr lang="nl-NL" dirty="0" err="1"/>
              <a:t>vs</a:t>
            </a:r>
            <a:r>
              <a:rPr lang="nl-NL" dirty="0"/>
              <a:t> </a:t>
            </a:r>
            <a:r>
              <a:rPr lang="nl-NL" dirty="0" err="1"/>
              <a:t>politicians</a:t>
            </a:r>
            <a:endParaRPr lang="nl-NL" dirty="0"/>
          </a:p>
          <a:p>
            <a:endParaRPr lang="nl-NL" dirty="0"/>
          </a:p>
          <a:p>
            <a:pPr marL="228600" indent="-228600">
              <a:buAutoNum type="arabicParenR"/>
            </a:pPr>
            <a:r>
              <a:rPr lang="nl-NL" dirty="0" err="1"/>
              <a:t>Difference</a:t>
            </a:r>
            <a:r>
              <a:rPr lang="nl-NL" dirty="0"/>
              <a:t> </a:t>
            </a:r>
            <a:r>
              <a:rPr lang="nl-NL" dirty="0" err="1"/>
              <a:t>inresponses</a:t>
            </a:r>
            <a:r>
              <a:rPr lang="nl-NL" dirty="0"/>
              <a:t> </a:t>
            </a:r>
            <a:r>
              <a:rPr lang="nl-NL" dirty="0" err="1"/>
              <a:t>between</a:t>
            </a:r>
            <a:r>
              <a:rPr lang="nl-NL" dirty="0"/>
              <a:t> ADFES and </a:t>
            </a:r>
            <a:r>
              <a:rPr lang="nl-NL" dirty="0" err="1"/>
              <a:t>politicians</a:t>
            </a:r>
            <a:r>
              <a:rPr lang="nl-NL" dirty="0"/>
              <a:t> ---- ‘</a:t>
            </a:r>
            <a:r>
              <a:rPr lang="nl-NL" dirty="0" err="1"/>
              <a:t>politicians</a:t>
            </a:r>
            <a:r>
              <a:rPr lang="nl-NL" dirty="0"/>
              <a:t>’ has </a:t>
            </a:r>
            <a:r>
              <a:rPr lang="nl-NL" dirty="0" err="1"/>
              <a:t>particular</a:t>
            </a:r>
            <a:r>
              <a:rPr lang="nl-NL" dirty="0"/>
              <a:t> </a:t>
            </a:r>
            <a:r>
              <a:rPr lang="nl-NL" dirty="0" err="1"/>
              <a:t>affective</a:t>
            </a:r>
            <a:r>
              <a:rPr lang="nl-NL" dirty="0"/>
              <a:t> </a:t>
            </a:r>
            <a:r>
              <a:rPr lang="nl-NL" dirty="0" err="1"/>
              <a:t>qualities</a:t>
            </a:r>
            <a:endParaRPr lang="nl-NL" dirty="0"/>
          </a:p>
          <a:p>
            <a:pPr marL="228600" indent="-228600">
              <a:buAutoNum type="arabicParenR"/>
            </a:pPr>
            <a:r>
              <a:rPr lang="nl-NL" dirty="0"/>
              <a:t>We do </a:t>
            </a:r>
            <a:r>
              <a:rPr lang="nl-NL" dirty="0" err="1"/>
              <a:t>not</a:t>
            </a:r>
            <a:r>
              <a:rPr lang="nl-NL" dirty="0"/>
              <a:t> </a:t>
            </a:r>
            <a:r>
              <a:rPr lang="nl-NL" dirty="0" err="1"/>
              <a:t>find</a:t>
            </a:r>
            <a:r>
              <a:rPr lang="nl-NL" dirty="0"/>
              <a:t> </a:t>
            </a:r>
            <a:r>
              <a:rPr lang="nl-NL" dirty="0" err="1"/>
              <a:t>evidence</a:t>
            </a:r>
            <a:r>
              <a:rPr lang="nl-NL" dirty="0"/>
              <a:t> for </a:t>
            </a:r>
            <a:r>
              <a:rPr lang="nl-NL" dirty="0" err="1"/>
              <a:t>some</a:t>
            </a:r>
            <a:r>
              <a:rPr lang="nl-NL" dirty="0"/>
              <a:t> standard </a:t>
            </a:r>
            <a:r>
              <a:rPr lang="nl-NL" dirty="0" err="1"/>
              <a:t>theories</a:t>
            </a:r>
            <a:r>
              <a:rPr lang="nl-NL" dirty="0"/>
              <a:t> in </a:t>
            </a:r>
            <a:r>
              <a:rPr lang="nl-NL" dirty="0" err="1"/>
              <a:t>psy</a:t>
            </a:r>
            <a:endParaRPr lang="nl-NL" dirty="0"/>
          </a:p>
          <a:p>
            <a:pPr marL="228600" indent="-228600">
              <a:buAutoNum type="arabicParenR"/>
            </a:pPr>
            <a:r>
              <a:rPr lang="nl-NL" dirty="0" err="1"/>
              <a:t>Difference</a:t>
            </a:r>
            <a:r>
              <a:rPr lang="nl-NL" dirty="0"/>
              <a:t> </a:t>
            </a:r>
            <a:r>
              <a:rPr lang="nl-NL" dirty="0" err="1"/>
              <a:t>between</a:t>
            </a:r>
            <a:r>
              <a:rPr lang="nl-NL" dirty="0"/>
              <a:t> in-party and out-party: </a:t>
            </a:r>
            <a:r>
              <a:rPr lang="nl-NL" dirty="0" err="1"/>
              <a:t>angry</a:t>
            </a:r>
            <a:r>
              <a:rPr lang="nl-NL" dirty="0"/>
              <a:t> </a:t>
            </a:r>
            <a:r>
              <a:rPr lang="nl-NL" dirty="0" err="1"/>
              <a:t>condition</a:t>
            </a:r>
            <a:r>
              <a:rPr lang="nl-NL" dirty="0"/>
              <a:t>. </a:t>
            </a:r>
            <a:r>
              <a:rPr lang="nl-NL" dirty="0" err="1"/>
              <a:t>Angry</a:t>
            </a:r>
            <a:r>
              <a:rPr lang="nl-NL" dirty="0"/>
              <a:t> </a:t>
            </a:r>
            <a:r>
              <a:rPr lang="nl-NL" dirty="0" err="1"/>
              <a:t>outparty</a:t>
            </a:r>
            <a:r>
              <a:rPr lang="nl-NL" dirty="0"/>
              <a:t> </a:t>
            </a:r>
            <a:r>
              <a:rPr lang="nl-NL" dirty="0" err="1"/>
              <a:t>politician</a:t>
            </a:r>
            <a:r>
              <a:rPr lang="nl-NL" dirty="0"/>
              <a:t>: </a:t>
            </a:r>
            <a:r>
              <a:rPr lang="nl-NL" dirty="0" err="1"/>
              <a:t>people</a:t>
            </a:r>
            <a:r>
              <a:rPr lang="nl-NL" dirty="0"/>
              <a:t> </a:t>
            </a:r>
            <a:r>
              <a:rPr lang="nl-NL" dirty="0" err="1"/>
              <a:t>laugh</a:t>
            </a:r>
            <a:r>
              <a:rPr lang="nl-NL" dirty="0"/>
              <a:t> at </a:t>
            </a:r>
            <a:r>
              <a:rPr lang="nl-NL" dirty="0" err="1"/>
              <a:t>this</a:t>
            </a:r>
            <a:r>
              <a:rPr lang="nl-NL" dirty="0"/>
              <a:t> person </a:t>
            </a:r>
          </a:p>
          <a:p>
            <a:pPr marL="228600" indent="-228600">
              <a:buAutoNum type="arabicParenR"/>
            </a:pPr>
            <a:endParaRPr lang="nl-NL" dirty="0"/>
          </a:p>
          <a:p>
            <a:pPr marL="228600" indent="-228600">
              <a:buAutoNum type="arabicParenR"/>
            </a:pPr>
            <a:endParaRPr lang="nl-NL" dirty="0"/>
          </a:p>
          <a:p>
            <a:pPr marL="228600" indent="-228600">
              <a:buAutoNum type="arabicParenR"/>
            </a:pPr>
            <a:endParaRPr lang="nl-NL" dirty="0"/>
          </a:p>
          <a:p>
            <a:pPr marL="0" indent="0">
              <a:buNone/>
            </a:pPr>
            <a:r>
              <a:rPr lang="nl-NL" dirty="0"/>
              <a:t>In </a:t>
            </a:r>
            <a:r>
              <a:rPr lang="nl-NL" dirty="0" err="1"/>
              <a:t>addition</a:t>
            </a:r>
            <a:r>
              <a:rPr lang="nl-NL" dirty="0"/>
              <a:t> to </a:t>
            </a:r>
            <a:r>
              <a:rPr lang="nl-NL" dirty="0" err="1"/>
              <a:t>affective</a:t>
            </a:r>
            <a:r>
              <a:rPr lang="nl-NL" dirty="0"/>
              <a:t> </a:t>
            </a:r>
            <a:r>
              <a:rPr lang="nl-NL" dirty="0" err="1"/>
              <a:t>polarization</a:t>
            </a:r>
            <a:r>
              <a:rPr lang="nl-NL" dirty="0"/>
              <a:t>, i </a:t>
            </a:r>
            <a:r>
              <a:rPr lang="nl-NL" dirty="0" err="1"/>
              <a:t>think</a:t>
            </a:r>
            <a:r>
              <a:rPr lang="nl-NL" dirty="0"/>
              <a:t> we </a:t>
            </a:r>
            <a:r>
              <a:rPr lang="nl-NL" dirty="0" err="1"/>
              <a:t>can</a:t>
            </a:r>
            <a:r>
              <a:rPr lang="nl-NL" dirty="0"/>
              <a:t> </a:t>
            </a:r>
            <a:r>
              <a:rPr lang="nl-NL" dirty="0" err="1"/>
              <a:t>bring</a:t>
            </a:r>
            <a:r>
              <a:rPr lang="nl-NL" dirty="0"/>
              <a:t> </a:t>
            </a:r>
            <a:r>
              <a:rPr lang="nl-NL" dirty="0" err="1"/>
              <a:t>another</a:t>
            </a:r>
            <a:r>
              <a:rPr lang="nl-NL" dirty="0"/>
              <a:t> concept </a:t>
            </a:r>
            <a:r>
              <a:rPr lang="nl-NL" dirty="0" err="1"/>
              <a:t>from</a:t>
            </a:r>
            <a:r>
              <a:rPr lang="nl-NL" dirty="0"/>
              <a:t> </a:t>
            </a:r>
            <a:r>
              <a:rPr lang="nl-NL" dirty="0" err="1"/>
              <a:t>polisci</a:t>
            </a:r>
            <a:r>
              <a:rPr lang="nl-NL" dirty="0"/>
              <a:t> to </a:t>
            </a:r>
            <a:r>
              <a:rPr lang="nl-NL" dirty="0" err="1"/>
              <a:t>psy</a:t>
            </a:r>
            <a:endParaRPr lang="nl-NL" dirty="0"/>
          </a:p>
        </p:txBody>
      </p:sp>
      <p:sp>
        <p:nvSpPr>
          <p:cNvPr id="4" name="Slide Number Placeholder 3"/>
          <p:cNvSpPr>
            <a:spLocks noGrp="1"/>
          </p:cNvSpPr>
          <p:nvPr>
            <p:ph type="sldNum" sz="quarter" idx="5"/>
          </p:nvPr>
        </p:nvSpPr>
        <p:spPr/>
        <p:txBody>
          <a:bodyPr/>
          <a:lstStyle/>
          <a:p>
            <a:fld id="{E22341F5-6B76-46B7-B4D4-49776EE9D646}" type="slidenum">
              <a:rPr lang="en-US" smtClean="0"/>
              <a:t>39</a:t>
            </a:fld>
            <a:endParaRPr lang="en-US"/>
          </a:p>
        </p:txBody>
      </p:sp>
    </p:spTree>
    <p:extLst>
      <p:ext uri="{BB962C8B-B14F-4D97-AF65-F5344CB8AC3E}">
        <p14:creationId xmlns:p14="http://schemas.microsoft.com/office/powerpoint/2010/main" val="16734495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In preparing I </a:t>
            </a:r>
            <a:r>
              <a:rPr lang="nl-NL" dirty="0" err="1"/>
              <a:t>felt</a:t>
            </a:r>
            <a:r>
              <a:rPr lang="nl-NL" dirty="0"/>
              <a:t> I had </a:t>
            </a:r>
            <a:r>
              <a:rPr lang="nl-NL" dirty="0" err="1"/>
              <a:t>quite</a:t>
            </a:r>
            <a:r>
              <a:rPr lang="nl-NL" dirty="0"/>
              <a:t> different goals</a:t>
            </a:r>
          </a:p>
          <a:p>
            <a:endParaRPr lang="nl-NL" dirty="0"/>
          </a:p>
          <a:p>
            <a:pPr marL="228600" indent="-228600">
              <a:buAutoNum type="arabicPeriod"/>
            </a:pPr>
            <a:r>
              <a:rPr lang="nl-NL" dirty="0"/>
              <a:t>Say </a:t>
            </a:r>
            <a:r>
              <a:rPr lang="nl-NL" dirty="0" err="1"/>
              <a:t>something</a:t>
            </a:r>
            <a:r>
              <a:rPr lang="nl-NL" dirty="0"/>
              <a:t> </a:t>
            </a:r>
            <a:r>
              <a:rPr lang="nl-NL" dirty="0" err="1"/>
              <a:t>about</a:t>
            </a:r>
            <a:r>
              <a:rPr lang="nl-NL" dirty="0"/>
              <a:t> </a:t>
            </a:r>
            <a:r>
              <a:rPr lang="nl-NL" dirty="0" err="1"/>
              <a:t>emotions</a:t>
            </a:r>
            <a:r>
              <a:rPr lang="nl-NL" dirty="0"/>
              <a:t> and </a:t>
            </a:r>
            <a:r>
              <a:rPr lang="nl-NL" dirty="0" err="1"/>
              <a:t>politics</a:t>
            </a:r>
            <a:endParaRPr lang="nl-NL" dirty="0"/>
          </a:p>
          <a:p>
            <a:pPr marL="228600" indent="-228600">
              <a:buAutoNum type="arabicPeriod"/>
            </a:pPr>
            <a:r>
              <a:rPr lang="nl-NL" dirty="0"/>
              <a:t>Say </a:t>
            </a:r>
            <a:r>
              <a:rPr lang="nl-NL" dirty="0" err="1"/>
              <a:t>something</a:t>
            </a:r>
            <a:r>
              <a:rPr lang="nl-NL" dirty="0"/>
              <a:t> </a:t>
            </a:r>
            <a:r>
              <a:rPr lang="nl-NL" dirty="0" err="1"/>
              <a:t>about</a:t>
            </a:r>
            <a:r>
              <a:rPr lang="nl-NL" dirty="0"/>
              <a:t> CSS</a:t>
            </a:r>
          </a:p>
          <a:p>
            <a:pPr marL="228600" indent="-228600">
              <a:buAutoNum type="arabicPeriod"/>
            </a:pPr>
            <a:r>
              <a:rPr lang="nl-NL" dirty="0"/>
              <a:t>Say </a:t>
            </a:r>
            <a:r>
              <a:rPr lang="nl-NL" dirty="0" err="1"/>
              <a:t>something</a:t>
            </a:r>
            <a:r>
              <a:rPr lang="nl-NL" dirty="0"/>
              <a:t> </a:t>
            </a:r>
            <a:r>
              <a:rPr lang="nl-NL" dirty="0" err="1"/>
              <a:t>about</a:t>
            </a:r>
            <a:r>
              <a:rPr lang="nl-NL" dirty="0"/>
              <a:t> </a:t>
            </a:r>
            <a:r>
              <a:rPr lang="nl-NL" dirty="0" err="1"/>
              <a:t>my</a:t>
            </a:r>
            <a:r>
              <a:rPr lang="nl-NL" dirty="0"/>
              <a:t> CSS </a:t>
            </a:r>
            <a:r>
              <a:rPr lang="nl-NL" dirty="0" err="1"/>
              <a:t>projects</a:t>
            </a:r>
            <a:endParaRPr lang="nl-NL" dirty="0"/>
          </a:p>
          <a:p>
            <a:pPr marL="228600" indent="-228600">
              <a:buAutoNum type="arabicPeriod"/>
            </a:pPr>
            <a:endParaRPr lang="nl-NL" dirty="0"/>
          </a:p>
          <a:p>
            <a:pPr marL="0" indent="0">
              <a:buNone/>
            </a:pPr>
            <a:r>
              <a:rPr lang="nl-NL" dirty="0" err="1"/>
              <a:t>So</a:t>
            </a:r>
            <a:r>
              <a:rPr lang="nl-NL" dirty="0"/>
              <a:t> </a:t>
            </a:r>
            <a:r>
              <a:rPr lang="nl-NL" dirty="0" err="1"/>
              <a:t>many</a:t>
            </a:r>
            <a:r>
              <a:rPr lang="nl-NL" dirty="0"/>
              <a:t> different </a:t>
            </a:r>
            <a:r>
              <a:rPr lang="nl-NL" dirty="0" err="1"/>
              <a:t>starting</a:t>
            </a:r>
            <a:r>
              <a:rPr lang="nl-NL" dirty="0"/>
              <a:t> points. </a:t>
            </a:r>
            <a:r>
              <a:rPr lang="nl-NL" dirty="0" err="1"/>
              <a:t>What</a:t>
            </a:r>
            <a:r>
              <a:rPr lang="nl-NL" dirty="0"/>
              <a:t> is </a:t>
            </a:r>
            <a:r>
              <a:rPr lang="nl-NL" dirty="0" err="1"/>
              <a:t>the</a:t>
            </a:r>
            <a:r>
              <a:rPr lang="nl-NL" dirty="0"/>
              <a:t> </a:t>
            </a:r>
            <a:r>
              <a:rPr lang="nl-NL" dirty="0" err="1"/>
              <a:t>organizing</a:t>
            </a:r>
            <a:r>
              <a:rPr lang="nl-NL" dirty="0"/>
              <a:t> </a:t>
            </a:r>
            <a:r>
              <a:rPr lang="nl-NL" dirty="0" err="1"/>
              <a:t>principle</a:t>
            </a:r>
            <a:r>
              <a:rPr lang="nl-NL" dirty="0"/>
              <a:t>?</a:t>
            </a:r>
          </a:p>
          <a:p>
            <a:pPr marL="0" indent="0">
              <a:buNone/>
            </a:pPr>
            <a:endParaRPr lang="nl-NL" dirty="0"/>
          </a:p>
          <a:p>
            <a:pPr marL="0" indent="0">
              <a:buNone/>
            </a:pPr>
            <a:r>
              <a:rPr lang="nl-NL" dirty="0" err="1"/>
              <a:t>Remember</a:t>
            </a:r>
            <a:r>
              <a:rPr lang="nl-NL" dirty="0"/>
              <a:t>: Duke CSS -&gt; map-making</a:t>
            </a:r>
          </a:p>
        </p:txBody>
      </p:sp>
      <p:sp>
        <p:nvSpPr>
          <p:cNvPr id="4" name="Slide Number Placeholder 3"/>
          <p:cNvSpPr>
            <a:spLocks noGrp="1"/>
          </p:cNvSpPr>
          <p:nvPr>
            <p:ph type="sldNum" sz="quarter" idx="5"/>
          </p:nvPr>
        </p:nvSpPr>
        <p:spPr/>
        <p:txBody>
          <a:bodyPr/>
          <a:lstStyle/>
          <a:p>
            <a:fld id="{E22341F5-6B76-46B7-B4D4-49776EE9D646}" type="slidenum">
              <a:rPr lang="en-US" smtClean="0"/>
              <a:t>2</a:t>
            </a:fld>
            <a:endParaRPr lang="en-US"/>
          </a:p>
        </p:txBody>
      </p:sp>
    </p:spTree>
    <p:extLst>
      <p:ext uri="{BB962C8B-B14F-4D97-AF65-F5344CB8AC3E}">
        <p14:creationId xmlns:p14="http://schemas.microsoft.com/office/powerpoint/2010/main" val="1865794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Overall </a:t>
            </a:r>
            <a:r>
              <a:rPr lang="nl-NL" dirty="0" err="1"/>
              <a:t>conclusion</a:t>
            </a:r>
            <a:r>
              <a:rPr lang="nl-NL" dirty="0"/>
              <a:t>: CSS offers tool to supercharge </a:t>
            </a:r>
            <a:r>
              <a:rPr lang="nl-NL" dirty="0" err="1"/>
              <a:t>social</a:t>
            </a:r>
            <a:r>
              <a:rPr lang="nl-NL" dirty="0"/>
              <a:t> </a:t>
            </a:r>
            <a:r>
              <a:rPr lang="nl-NL" dirty="0" err="1"/>
              <a:t>science</a:t>
            </a:r>
            <a:endParaRPr lang="nl-NL" dirty="0"/>
          </a:p>
        </p:txBody>
      </p:sp>
      <p:sp>
        <p:nvSpPr>
          <p:cNvPr id="4" name="Slide Number Placeholder 3"/>
          <p:cNvSpPr>
            <a:spLocks noGrp="1"/>
          </p:cNvSpPr>
          <p:nvPr>
            <p:ph type="sldNum" sz="quarter" idx="5"/>
          </p:nvPr>
        </p:nvSpPr>
        <p:spPr/>
        <p:txBody>
          <a:bodyPr/>
          <a:lstStyle/>
          <a:p>
            <a:fld id="{E22341F5-6B76-46B7-B4D4-49776EE9D646}" type="slidenum">
              <a:rPr lang="en-US" smtClean="0"/>
              <a:t>10</a:t>
            </a:fld>
            <a:endParaRPr lang="en-US"/>
          </a:p>
        </p:txBody>
      </p:sp>
    </p:spTree>
    <p:extLst>
      <p:ext uri="{BB962C8B-B14F-4D97-AF65-F5344CB8AC3E}">
        <p14:creationId xmlns:p14="http://schemas.microsoft.com/office/powerpoint/2010/main" val="33572322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But </a:t>
            </a:r>
            <a:r>
              <a:rPr lang="nl-NL" dirty="0" err="1"/>
              <a:t>what</a:t>
            </a:r>
            <a:r>
              <a:rPr lang="nl-NL" dirty="0"/>
              <a:t> to do </a:t>
            </a:r>
            <a:r>
              <a:rPr lang="nl-NL" dirty="0" err="1"/>
              <a:t>with</a:t>
            </a:r>
            <a:r>
              <a:rPr lang="nl-NL" dirty="0"/>
              <a:t> these </a:t>
            </a:r>
            <a:r>
              <a:rPr lang="nl-NL" dirty="0" err="1"/>
              <a:t>methods</a:t>
            </a:r>
            <a:r>
              <a:rPr lang="nl-NL" dirty="0"/>
              <a:t> and </a:t>
            </a:r>
            <a:r>
              <a:rPr lang="nl-NL" dirty="0" err="1"/>
              <a:t>with</a:t>
            </a:r>
            <a:r>
              <a:rPr lang="nl-NL" dirty="0"/>
              <a:t> </a:t>
            </a:r>
            <a:r>
              <a:rPr lang="nl-NL" dirty="0" err="1"/>
              <a:t>this</a:t>
            </a:r>
            <a:r>
              <a:rPr lang="nl-NL" dirty="0"/>
              <a:t> data?</a:t>
            </a:r>
          </a:p>
        </p:txBody>
      </p:sp>
      <p:sp>
        <p:nvSpPr>
          <p:cNvPr id="4" name="Slide Number Placeholder 3"/>
          <p:cNvSpPr>
            <a:spLocks noGrp="1"/>
          </p:cNvSpPr>
          <p:nvPr>
            <p:ph type="sldNum" sz="quarter" idx="5"/>
          </p:nvPr>
        </p:nvSpPr>
        <p:spPr/>
        <p:txBody>
          <a:bodyPr/>
          <a:lstStyle/>
          <a:p>
            <a:fld id="{E22341F5-6B76-46B7-B4D4-49776EE9D646}" type="slidenum">
              <a:rPr lang="en-US" smtClean="0"/>
              <a:t>13</a:t>
            </a:fld>
            <a:endParaRPr lang="en-US"/>
          </a:p>
        </p:txBody>
      </p:sp>
    </p:spTree>
    <p:extLst>
      <p:ext uri="{BB962C8B-B14F-4D97-AF65-F5344CB8AC3E}">
        <p14:creationId xmlns:p14="http://schemas.microsoft.com/office/powerpoint/2010/main" val="15603465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5"/>
          </p:nvPr>
        </p:nvSpPr>
        <p:spPr/>
        <p:txBody>
          <a:bodyPr/>
          <a:lstStyle/>
          <a:p>
            <a:fld id="{E22341F5-6B76-46B7-B4D4-49776EE9D646}" type="slidenum">
              <a:rPr lang="en-US" smtClean="0"/>
              <a:t>14</a:t>
            </a:fld>
            <a:endParaRPr lang="en-US"/>
          </a:p>
        </p:txBody>
      </p:sp>
    </p:spTree>
    <p:extLst>
      <p:ext uri="{BB962C8B-B14F-4D97-AF65-F5344CB8AC3E}">
        <p14:creationId xmlns:p14="http://schemas.microsoft.com/office/powerpoint/2010/main" val="7826294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 </a:t>
            </a:r>
            <a:r>
              <a:rPr lang="nl-NL" dirty="0" err="1"/>
              <a:t>Gaelic</a:t>
            </a:r>
            <a:r>
              <a:rPr lang="nl-NL" dirty="0"/>
              <a:t> </a:t>
            </a:r>
            <a:r>
              <a:rPr lang="nl-NL" dirty="0" err="1"/>
              <a:t>example</a:t>
            </a:r>
            <a:endParaRPr lang="nl-NL" dirty="0"/>
          </a:p>
          <a:p>
            <a:endParaRPr lang="nl-NL" dirty="0"/>
          </a:p>
        </p:txBody>
      </p:sp>
      <p:sp>
        <p:nvSpPr>
          <p:cNvPr id="4" name="Slide Number Placeholder 3"/>
          <p:cNvSpPr>
            <a:spLocks noGrp="1"/>
          </p:cNvSpPr>
          <p:nvPr>
            <p:ph type="sldNum" sz="quarter" idx="5"/>
          </p:nvPr>
        </p:nvSpPr>
        <p:spPr/>
        <p:txBody>
          <a:bodyPr/>
          <a:lstStyle/>
          <a:p>
            <a:fld id="{E22341F5-6B76-46B7-B4D4-49776EE9D646}" type="slidenum">
              <a:rPr lang="en-US" smtClean="0"/>
              <a:t>16</a:t>
            </a:fld>
            <a:endParaRPr lang="en-US"/>
          </a:p>
        </p:txBody>
      </p:sp>
    </p:spTree>
    <p:extLst>
      <p:ext uri="{BB962C8B-B14F-4D97-AF65-F5344CB8AC3E}">
        <p14:creationId xmlns:p14="http://schemas.microsoft.com/office/powerpoint/2010/main" val="8031138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Make point </a:t>
            </a:r>
            <a:r>
              <a:rPr lang="nl-NL" dirty="0" err="1"/>
              <a:t>about</a:t>
            </a:r>
            <a:r>
              <a:rPr lang="nl-NL" dirty="0"/>
              <a:t> </a:t>
            </a:r>
            <a:r>
              <a:rPr lang="nl-NL" dirty="0" err="1"/>
              <a:t>predicting</a:t>
            </a:r>
            <a:r>
              <a:rPr lang="nl-NL" dirty="0"/>
              <a:t> labels</a:t>
            </a:r>
          </a:p>
        </p:txBody>
      </p:sp>
      <p:sp>
        <p:nvSpPr>
          <p:cNvPr id="4" name="Slide Number Placeholder 3"/>
          <p:cNvSpPr>
            <a:spLocks noGrp="1"/>
          </p:cNvSpPr>
          <p:nvPr>
            <p:ph type="sldNum" sz="quarter" idx="5"/>
          </p:nvPr>
        </p:nvSpPr>
        <p:spPr/>
        <p:txBody>
          <a:bodyPr/>
          <a:lstStyle/>
          <a:p>
            <a:fld id="{E22341F5-6B76-46B7-B4D4-49776EE9D646}" type="slidenum">
              <a:rPr lang="en-US" smtClean="0"/>
              <a:t>18</a:t>
            </a:fld>
            <a:endParaRPr lang="en-US"/>
          </a:p>
        </p:txBody>
      </p:sp>
    </p:spTree>
    <p:extLst>
      <p:ext uri="{BB962C8B-B14F-4D97-AF65-F5344CB8AC3E}">
        <p14:creationId xmlns:p14="http://schemas.microsoft.com/office/powerpoint/2010/main" val="31608188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 </a:t>
            </a:r>
            <a:r>
              <a:rPr lang="nl-NL" dirty="0" err="1"/>
              <a:t>massive</a:t>
            </a:r>
            <a:r>
              <a:rPr lang="nl-NL" dirty="0"/>
              <a:t> investment in </a:t>
            </a:r>
            <a:r>
              <a:rPr lang="nl-NL" dirty="0" err="1"/>
              <a:t>fancier</a:t>
            </a:r>
            <a:r>
              <a:rPr lang="nl-NL" dirty="0"/>
              <a:t> </a:t>
            </a:r>
            <a:r>
              <a:rPr lang="nl-NL" dirty="0" err="1"/>
              <a:t>methods</a:t>
            </a:r>
            <a:r>
              <a:rPr lang="nl-NL" dirty="0"/>
              <a:t>, but does </a:t>
            </a:r>
            <a:r>
              <a:rPr lang="nl-NL" dirty="0" err="1"/>
              <a:t>it</a:t>
            </a:r>
            <a:r>
              <a:rPr lang="nl-NL" dirty="0"/>
              <a:t> matter</a:t>
            </a:r>
          </a:p>
        </p:txBody>
      </p:sp>
      <p:sp>
        <p:nvSpPr>
          <p:cNvPr id="4" name="Slide Number Placeholder 3"/>
          <p:cNvSpPr>
            <a:spLocks noGrp="1"/>
          </p:cNvSpPr>
          <p:nvPr>
            <p:ph type="sldNum" sz="quarter" idx="5"/>
          </p:nvPr>
        </p:nvSpPr>
        <p:spPr/>
        <p:txBody>
          <a:bodyPr/>
          <a:lstStyle/>
          <a:p>
            <a:fld id="{E22341F5-6B76-46B7-B4D4-49776EE9D646}" type="slidenum">
              <a:rPr lang="en-US" smtClean="0"/>
              <a:t>21</a:t>
            </a:fld>
            <a:endParaRPr lang="en-US"/>
          </a:p>
        </p:txBody>
      </p:sp>
    </p:spTree>
    <p:extLst>
      <p:ext uri="{BB962C8B-B14F-4D97-AF65-F5344CB8AC3E}">
        <p14:creationId xmlns:p14="http://schemas.microsoft.com/office/powerpoint/2010/main" val="13326237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err="1"/>
              <a:t>Turchin</a:t>
            </a:r>
            <a:r>
              <a:rPr lang="nl-NL" dirty="0"/>
              <a:t> </a:t>
            </a:r>
            <a:r>
              <a:rPr lang="nl-NL" dirty="0" err="1"/>
              <a:t>anecdote</a:t>
            </a:r>
            <a:r>
              <a:rPr lang="nl-NL" dirty="0"/>
              <a:t> --- </a:t>
            </a:r>
          </a:p>
        </p:txBody>
      </p:sp>
      <p:sp>
        <p:nvSpPr>
          <p:cNvPr id="4" name="Slide Number Placeholder 3"/>
          <p:cNvSpPr>
            <a:spLocks noGrp="1"/>
          </p:cNvSpPr>
          <p:nvPr>
            <p:ph type="sldNum" sz="quarter" idx="5"/>
          </p:nvPr>
        </p:nvSpPr>
        <p:spPr/>
        <p:txBody>
          <a:bodyPr/>
          <a:lstStyle/>
          <a:p>
            <a:fld id="{E22341F5-6B76-46B7-B4D4-49776EE9D646}" type="slidenum">
              <a:rPr lang="en-US" smtClean="0"/>
              <a:t>26</a:t>
            </a:fld>
            <a:endParaRPr lang="en-US"/>
          </a:p>
        </p:txBody>
      </p:sp>
    </p:spTree>
    <p:extLst>
      <p:ext uri="{BB962C8B-B14F-4D97-AF65-F5344CB8AC3E}">
        <p14:creationId xmlns:p14="http://schemas.microsoft.com/office/powerpoint/2010/main" val="2987699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62F7D7C2-61A7-49E0-A135-69B059D167FE}" type="datetimeFigureOut">
              <a:rPr lang="en-US" smtClean="0"/>
              <a:t>6/13/2024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D3CE35-6F1C-42A6-B6E5-2527B17727D9}" type="slidenum">
              <a:rPr lang="en-US" smtClean="0"/>
              <a:t>‹#›</a:t>
            </a:fld>
            <a:endParaRPr lang="en-US"/>
          </a:p>
        </p:txBody>
      </p:sp>
    </p:spTree>
    <p:extLst>
      <p:ext uri="{BB962C8B-B14F-4D97-AF65-F5344CB8AC3E}">
        <p14:creationId xmlns:p14="http://schemas.microsoft.com/office/powerpoint/2010/main" val="47980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F7D7C2-61A7-49E0-A135-69B059D167FE}" type="datetimeFigureOut">
              <a:rPr lang="en-US" smtClean="0"/>
              <a:t>6/13/2024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D3CE35-6F1C-42A6-B6E5-2527B17727D9}" type="slidenum">
              <a:rPr lang="en-US" smtClean="0"/>
              <a:t>‹#›</a:t>
            </a:fld>
            <a:endParaRPr lang="en-US"/>
          </a:p>
        </p:txBody>
      </p:sp>
    </p:spTree>
    <p:extLst>
      <p:ext uri="{BB962C8B-B14F-4D97-AF65-F5344CB8AC3E}">
        <p14:creationId xmlns:p14="http://schemas.microsoft.com/office/powerpoint/2010/main" val="38767546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F7D7C2-61A7-49E0-A135-69B059D167FE}" type="datetimeFigureOut">
              <a:rPr lang="en-US" smtClean="0"/>
              <a:t>6/13/2024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D3CE35-6F1C-42A6-B6E5-2527B17727D9}" type="slidenum">
              <a:rPr lang="en-US" smtClean="0"/>
              <a:t>‹#›</a:t>
            </a:fld>
            <a:endParaRPr lang="en-US"/>
          </a:p>
        </p:txBody>
      </p:sp>
    </p:spTree>
    <p:extLst>
      <p:ext uri="{BB962C8B-B14F-4D97-AF65-F5344CB8AC3E}">
        <p14:creationId xmlns:p14="http://schemas.microsoft.com/office/powerpoint/2010/main" val="42843371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F7D7C2-61A7-49E0-A135-69B059D167FE}" type="datetimeFigureOut">
              <a:rPr lang="en-US" smtClean="0"/>
              <a:t>6/13/2024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D3CE35-6F1C-42A6-B6E5-2527B17727D9}" type="slidenum">
              <a:rPr lang="en-US" smtClean="0"/>
              <a:t>‹#›</a:t>
            </a:fld>
            <a:endParaRPr lang="en-US"/>
          </a:p>
        </p:txBody>
      </p:sp>
    </p:spTree>
    <p:extLst>
      <p:ext uri="{BB962C8B-B14F-4D97-AF65-F5344CB8AC3E}">
        <p14:creationId xmlns:p14="http://schemas.microsoft.com/office/powerpoint/2010/main" val="22355527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2F7D7C2-61A7-49E0-A135-69B059D167FE}" type="datetimeFigureOut">
              <a:rPr lang="en-US" smtClean="0"/>
              <a:t>6/13/2024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D3CE35-6F1C-42A6-B6E5-2527B17727D9}" type="slidenum">
              <a:rPr lang="en-US" smtClean="0"/>
              <a:t>‹#›</a:t>
            </a:fld>
            <a:endParaRPr lang="en-US"/>
          </a:p>
        </p:txBody>
      </p:sp>
    </p:spTree>
    <p:extLst>
      <p:ext uri="{BB962C8B-B14F-4D97-AF65-F5344CB8AC3E}">
        <p14:creationId xmlns:p14="http://schemas.microsoft.com/office/powerpoint/2010/main" val="12244214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2F7D7C2-61A7-49E0-A135-69B059D167FE}" type="datetimeFigureOut">
              <a:rPr lang="en-US" smtClean="0"/>
              <a:t>6/13/2024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D3CE35-6F1C-42A6-B6E5-2527B17727D9}" type="slidenum">
              <a:rPr lang="en-US" smtClean="0"/>
              <a:t>‹#›</a:t>
            </a:fld>
            <a:endParaRPr lang="en-US"/>
          </a:p>
        </p:txBody>
      </p:sp>
    </p:spTree>
    <p:extLst>
      <p:ext uri="{BB962C8B-B14F-4D97-AF65-F5344CB8AC3E}">
        <p14:creationId xmlns:p14="http://schemas.microsoft.com/office/powerpoint/2010/main" val="6230470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2F7D7C2-61A7-49E0-A135-69B059D167FE}" type="datetimeFigureOut">
              <a:rPr lang="en-US" smtClean="0"/>
              <a:t>6/13/2024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D3CE35-6F1C-42A6-B6E5-2527B17727D9}" type="slidenum">
              <a:rPr lang="en-US" smtClean="0"/>
              <a:t>‹#›</a:t>
            </a:fld>
            <a:endParaRPr lang="en-US"/>
          </a:p>
        </p:txBody>
      </p:sp>
    </p:spTree>
    <p:extLst>
      <p:ext uri="{BB962C8B-B14F-4D97-AF65-F5344CB8AC3E}">
        <p14:creationId xmlns:p14="http://schemas.microsoft.com/office/powerpoint/2010/main" val="30371485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2F7D7C2-61A7-49E0-A135-69B059D167FE}" type="datetimeFigureOut">
              <a:rPr lang="en-US" smtClean="0"/>
              <a:t>6/13/2024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D3CE35-6F1C-42A6-B6E5-2527B17727D9}" type="slidenum">
              <a:rPr lang="en-US" smtClean="0"/>
              <a:t>‹#›</a:t>
            </a:fld>
            <a:endParaRPr lang="en-US"/>
          </a:p>
        </p:txBody>
      </p:sp>
    </p:spTree>
    <p:extLst>
      <p:ext uri="{BB962C8B-B14F-4D97-AF65-F5344CB8AC3E}">
        <p14:creationId xmlns:p14="http://schemas.microsoft.com/office/powerpoint/2010/main" val="12109539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2F7D7C2-61A7-49E0-A135-69B059D167FE}" type="datetimeFigureOut">
              <a:rPr lang="en-US" smtClean="0"/>
              <a:t>6/13/2024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D3CE35-6F1C-42A6-B6E5-2527B17727D9}" type="slidenum">
              <a:rPr lang="en-US" smtClean="0"/>
              <a:t>‹#›</a:t>
            </a:fld>
            <a:endParaRPr lang="en-US"/>
          </a:p>
        </p:txBody>
      </p:sp>
    </p:spTree>
    <p:extLst>
      <p:ext uri="{BB962C8B-B14F-4D97-AF65-F5344CB8AC3E}">
        <p14:creationId xmlns:p14="http://schemas.microsoft.com/office/powerpoint/2010/main" val="17827344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2F7D7C2-61A7-49E0-A135-69B059D167FE}" type="datetimeFigureOut">
              <a:rPr lang="en-US" smtClean="0"/>
              <a:t>6/13/2024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D3CE35-6F1C-42A6-B6E5-2527B17727D9}" type="slidenum">
              <a:rPr lang="en-US" smtClean="0"/>
              <a:t>‹#›</a:t>
            </a:fld>
            <a:endParaRPr lang="en-US"/>
          </a:p>
        </p:txBody>
      </p:sp>
    </p:spTree>
    <p:extLst>
      <p:ext uri="{BB962C8B-B14F-4D97-AF65-F5344CB8AC3E}">
        <p14:creationId xmlns:p14="http://schemas.microsoft.com/office/powerpoint/2010/main" val="29601340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2F7D7C2-61A7-49E0-A135-69B059D167FE}" type="datetimeFigureOut">
              <a:rPr lang="en-US" smtClean="0"/>
              <a:t>6/13/2024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D3CE35-6F1C-42A6-B6E5-2527B17727D9}" type="slidenum">
              <a:rPr lang="en-US" smtClean="0"/>
              <a:t>‹#›</a:t>
            </a:fld>
            <a:endParaRPr lang="en-US"/>
          </a:p>
        </p:txBody>
      </p:sp>
    </p:spTree>
    <p:extLst>
      <p:ext uri="{BB962C8B-B14F-4D97-AF65-F5344CB8AC3E}">
        <p14:creationId xmlns:p14="http://schemas.microsoft.com/office/powerpoint/2010/main" val="42896705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2F7D7C2-61A7-49E0-A135-69B059D167FE}" type="datetimeFigureOut">
              <a:rPr lang="en-US" smtClean="0"/>
              <a:t>6/13/2024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D3CE35-6F1C-42A6-B6E5-2527B17727D9}" type="slidenum">
              <a:rPr lang="en-US" smtClean="0"/>
              <a:t>‹#›</a:t>
            </a:fld>
            <a:endParaRPr lang="en-US"/>
          </a:p>
        </p:txBody>
      </p:sp>
    </p:spTree>
    <p:extLst>
      <p:ext uri="{BB962C8B-B14F-4D97-AF65-F5344CB8AC3E}">
        <p14:creationId xmlns:p14="http://schemas.microsoft.com/office/powerpoint/2010/main" val="2288094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hyperlink" Target="https://doi.org/10.1177/2053168019838352" TargetMode="Externa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doi.org/10.5964/jspp.v7i1.964" TargetMode="External"/><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doi.org/10.1038/s41598-023-49618-9" TargetMode="External"/><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image" Target="../media/image27.jpeg"/><Relationship Id="rId3" Type="http://schemas.openxmlformats.org/officeDocument/2006/relationships/image" Target="../media/image22.png"/><Relationship Id="rId7" Type="http://schemas.openxmlformats.org/officeDocument/2006/relationships/image" Target="../media/image26.jpeg"/><Relationship Id="rId12" Type="http://schemas.openxmlformats.org/officeDocument/2006/relationships/image" Target="../media/image28.jpe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5.png"/><Relationship Id="rId11" Type="http://schemas.openxmlformats.org/officeDocument/2006/relationships/image" Target="../media/image3.png"/><Relationship Id="rId5" Type="http://schemas.openxmlformats.org/officeDocument/2006/relationships/image" Target="../media/image24.png"/><Relationship Id="rId10" Type="http://schemas.openxmlformats.org/officeDocument/2006/relationships/image" Target="../media/image2.jpeg"/><Relationship Id="rId4" Type="http://schemas.openxmlformats.org/officeDocument/2006/relationships/image" Target="../media/image23.png"/><Relationship Id="rId9" Type="http://schemas.openxmlformats.org/officeDocument/2006/relationships/image" Target="../media/image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s://osf.io/dw6b9/download" TargetMode="External"/><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hyperlink" Target="https://psyarxiv.com/7edzh"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36.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hyperlink" Target="https://osf.io/vhdc3/" TargetMode="Externa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5B916D-0343-4692-B349-458B7EF4F50A}"/>
              </a:ext>
            </a:extLst>
          </p:cNvPr>
          <p:cNvSpPr>
            <a:spLocks noGrp="1"/>
          </p:cNvSpPr>
          <p:nvPr>
            <p:ph type="ctrTitle"/>
          </p:nvPr>
        </p:nvSpPr>
        <p:spPr>
          <a:xfrm>
            <a:off x="685800" y="1342565"/>
            <a:ext cx="7772400" cy="1470025"/>
          </a:xfrm>
        </p:spPr>
        <p:txBody>
          <a:bodyPr>
            <a:normAutofit fontScale="90000"/>
          </a:bodyPr>
          <a:lstStyle/>
          <a:p>
            <a:r>
              <a:rPr lang="en-US" sz="3600" dirty="0">
                <a:solidFill>
                  <a:schemeClr val="bg1"/>
                </a:solidFill>
                <a:effectLst/>
                <a:latin typeface="Calibri" panose="020F0502020204030204" pitchFamily="34" charset="0"/>
                <a:ea typeface="Calibri" panose="020F0502020204030204" pitchFamily="34" charset="0"/>
              </a:rPr>
              <a:t>Emotions and Politics: A Computational Social Science Perspective?</a:t>
            </a:r>
            <a:br>
              <a:rPr lang="en-US" sz="3200" dirty="0">
                <a:solidFill>
                  <a:schemeClr val="bg1"/>
                </a:solidFill>
              </a:rPr>
            </a:br>
            <a:r>
              <a:rPr lang="en-US" sz="3200" dirty="0">
                <a:solidFill>
                  <a:schemeClr val="bg1"/>
                </a:solidFill>
              </a:rPr>
              <a:t>or</a:t>
            </a:r>
            <a:br>
              <a:rPr lang="en-US" sz="3200" dirty="0">
                <a:solidFill>
                  <a:schemeClr val="bg1"/>
                </a:solidFill>
              </a:rPr>
            </a:br>
            <a:r>
              <a:rPr lang="en-US" sz="2700" dirty="0">
                <a:solidFill>
                  <a:schemeClr val="bg1"/>
                </a:solidFill>
                <a:latin typeface="Calibri" panose="020F0502020204030204" pitchFamily="34" charset="0"/>
              </a:rPr>
              <a:t>Usin</a:t>
            </a:r>
            <a:r>
              <a:rPr lang="en-US" sz="2700" dirty="0">
                <a:solidFill>
                  <a:schemeClr val="bg1"/>
                </a:solidFill>
                <a:effectLst/>
                <a:latin typeface="Calibri" panose="020F0502020204030204" pitchFamily="34" charset="0"/>
                <a:ea typeface="Calibri" panose="020F0502020204030204" pitchFamily="34" charset="0"/>
              </a:rPr>
              <a:t>g surveys, experiments, </a:t>
            </a:r>
            <a:r>
              <a:rPr lang="en-US" sz="2700" dirty="0">
                <a:solidFill>
                  <a:schemeClr val="bg1"/>
                </a:solidFill>
                <a:latin typeface="Calibri" panose="020F0502020204030204" pitchFamily="34" charset="0"/>
                <a:ea typeface="Calibri" panose="020F0502020204030204" pitchFamily="34" charset="0"/>
              </a:rPr>
              <a:t>simulations, </a:t>
            </a:r>
            <a:r>
              <a:rPr lang="en-US" sz="2700" dirty="0">
                <a:solidFill>
                  <a:schemeClr val="bg1"/>
                </a:solidFill>
                <a:effectLst/>
                <a:latin typeface="Calibri" panose="020F0502020204030204" pitchFamily="34" charset="0"/>
                <a:ea typeface="Calibri" panose="020F0502020204030204" pitchFamily="34" charset="0"/>
              </a:rPr>
              <a:t>text analysis, physiology and the brain to study emotions in politics.</a:t>
            </a:r>
            <a:endParaRPr lang="nl-NL" sz="2700" dirty="0">
              <a:solidFill>
                <a:schemeClr val="bg1"/>
              </a:solidFill>
            </a:endParaRPr>
          </a:p>
        </p:txBody>
      </p:sp>
      <p:sp>
        <p:nvSpPr>
          <p:cNvPr id="3" name="Subtitle 2">
            <a:extLst>
              <a:ext uri="{FF2B5EF4-FFF2-40B4-BE49-F238E27FC236}">
                <a16:creationId xmlns:a16="http://schemas.microsoft.com/office/drawing/2014/main" id="{272F4F85-1614-4420-A787-C53CA0BD5B3D}"/>
              </a:ext>
            </a:extLst>
          </p:cNvPr>
          <p:cNvSpPr>
            <a:spLocks noGrp="1"/>
          </p:cNvSpPr>
          <p:nvPr>
            <p:ph type="subTitle" idx="1"/>
          </p:nvPr>
        </p:nvSpPr>
        <p:spPr>
          <a:xfrm>
            <a:off x="1371600" y="3810000"/>
            <a:ext cx="6400800" cy="1752600"/>
          </a:xfrm>
        </p:spPr>
        <p:txBody>
          <a:bodyPr/>
          <a:lstStyle/>
          <a:p>
            <a:r>
              <a:rPr lang="en-US" dirty="0">
                <a:solidFill>
                  <a:schemeClr val="bg1"/>
                </a:solidFill>
              </a:rPr>
              <a:t>Gijs Schumacher</a:t>
            </a:r>
          </a:p>
          <a:p>
            <a:r>
              <a:rPr lang="en-US" dirty="0">
                <a:solidFill>
                  <a:schemeClr val="bg1"/>
                </a:solidFill>
              </a:rPr>
              <a:t>University of Amsterdam</a:t>
            </a:r>
            <a:endParaRPr lang="nl-NL" dirty="0">
              <a:solidFill>
                <a:schemeClr val="bg1"/>
              </a:solidFill>
            </a:endParaRPr>
          </a:p>
        </p:txBody>
      </p:sp>
      <p:pic>
        <p:nvPicPr>
          <p:cNvPr id="5" name="Picture 4">
            <a:extLst>
              <a:ext uri="{FF2B5EF4-FFF2-40B4-BE49-F238E27FC236}">
                <a16:creationId xmlns:a16="http://schemas.microsoft.com/office/drawing/2014/main" id="{AB1719CF-68B0-429D-AD57-82457A2A1D3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58992" y="5481223"/>
            <a:ext cx="5226015" cy="710857"/>
          </a:xfrm>
          <a:prstGeom prst="rect">
            <a:avLst/>
          </a:prstGeom>
        </p:spPr>
      </p:pic>
      <p:pic>
        <p:nvPicPr>
          <p:cNvPr id="6" name="Picture 5">
            <a:extLst>
              <a:ext uri="{FF2B5EF4-FFF2-40B4-BE49-F238E27FC236}">
                <a16:creationId xmlns:a16="http://schemas.microsoft.com/office/drawing/2014/main" id="{FC459C7C-2FF0-4ED9-9BE1-CFA3BE3F14D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543800" y="5215740"/>
            <a:ext cx="1241822" cy="1241822"/>
          </a:xfrm>
          <a:prstGeom prst="rect">
            <a:avLst/>
          </a:prstGeom>
        </p:spPr>
      </p:pic>
      <p:pic>
        <p:nvPicPr>
          <p:cNvPr id="1026" name="Picture 2" descr="Afbeeldingsresultaat voor uva logo">
            <a:extLst>
              <a:ext uri="{FF2B5EF4-FFF2-40B4-BE49-F238E27FC236}">
                <a16:creationId xmlns:a16="http://schemas.microsoft.com/office/drawing/2014/main" id="{2B0DA291-188B-4658-892C-81FB06081A9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8378" y="5118509"/>
            <a:ext cx="1241822" cy="13400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2971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CD4BDA-F4F1-DC98-F501-641549834A30}"/>
              </a:ext>
            </a:extLst>
          </p:cNvPr>
          <p:cNvSpPr>
            <a:spLocks noGrp="1"/>
          </p:cNvSpPr>
          <p:nvPr>
            <p:ph type="title"/>
          </p:nvPr>
        </p:nvSpPr>
        <p:spPr/>
        <p:txBody>
          <a:bodyPr/>
          <a:lstStyle/>
          <a:p>
            <a:r>
              <a:rPr lang="nl-NL" dirty="0"/>
              <a:t>1. Programming </a:t>
            </a:r>
            <a:r>
              <a:rPr lang="nl-NL" dirty="0" err="1"/>
              <a:t>experiments</a:t>
            </a:r>
            <a:endParaRPr lang="nl-NL" dirty="0"/>
          </a:p>
        </p:txBody>
      </p:sp>
      <p:sp>
        <p:nvSpPr>
          <p:cNvPr id="3" name="Content Placeholder 2">
            <a:extLst>
              <a:ext uri="{FF2B5EF4-FFF2-40B4-BE49-F238E27FC236}">
                <a16:creationId xmlns:a16="http://schemas.microsoft.com/office/drawing/2014/main" id="{39E0AE53-7433-4595-9343-4A99DE379DC1}"/>
              </a:ext>
            </a:extLst>
          </p:cNvPr>
          <p:cNvSpPr>
            <a:spLocks noGrp="1"/>
          </p:cNvSpPr>
          <p:nvPr>
            <p:ph idx="1"/>
          </p:nvPr>
        </p:nvSpPr>
        <p:spPr/>
        <p:txBody>
          <a:bodyPr/>
          <a:lstStyle/>
          <a:p>
            <a:r>
              <a:rPr lang="nl-NL" dirty="0"/>
              <a:t>Using </a:t>
            </a:r>
            <a:r>
              <a:rPr lang="nl-NL" dirty="0" err="1"/>
              <a:t>chatGPT</a:t>
            </a:r>
            <a:r>
              <a:rPr lang="nl-NL" dirty="0"/>
              <a:t> to talk to </a:t>
            </a:r>
            <a:r>
              <a:rPr lang="nl-NL" dirty="0" err="1"/>
              <a:t>people</a:t>
            </a:r>
            <a:endParaRPr lang="nl-NL" dirty="0"/>
          </a:p>
          <a:p>
            <a:pPr lvl="1"/>
            <a:r>
              <a:rPr lang="nl-NL" dirty="0" err="1"/>
              <a:t>Capable</a:t>
            </a:r>
            <a:r>
              <a:rPr lang="nl-NL" dirty="0"/>
              <a:t> of </a:t>
            </a:r>
            <a:r>
              <a:rPr lang="nl-NL" dirty="0" err="1"/>
              <a:t>providing</a:t>
            </a:r>
            <a:r>
              <a:rPr lang="nl-NL" dirty="0"/>
              <a:t> </a:t>
            </a:r>
            <a:r>
              <a:rPr lang="nl-NL" dirty="0" err="1"/>
              <a:t>persuasive</a:t>
            </a:r>
            <a:r>
              <a:rPr lang="nl-NL" dirty="0"/>
              <a:t> </a:t>
            </a:r>
            <a:r>
              <a:rPr lang="nl-NL" dirty="0" err="1"/>
              <a:t>arguments</a:t>
            </a:r>
            <a:r>
              <a:rPr lang="nl-NL" dirty="0"/>
              <a:t> (</a:t>
            </a:r>
            <a:r>
              <a:rPr lang="nl-NL" dirty="0" err="1"/>
              <a:t>Hackenburg</a:t>
            </a:r>
            <a:r>
              <a:rPr lang="nl-NL" dirty="0"/>
              <a:t> and </a:t>
            </a:r>
            <a:r>
              <a:rPr lang="nl-NL" dirty="0" err="1"/>
              <a:t>Margetts</a:t>
            </a:r>
            <a:r>
              <a:rPr lang="nl-NL" dirty="0"/>
              <a:t> 2024)</a:t>
            </a:r>
          </a:p>
          <a:p>
            <a:pPr lvl="1"/>
            <a:r>
              <a:rPr lang="nl-NL" dirty="0" err="1"/>
              <a:t>Allows</a:t>
            </a:r>
            <a:r>
              <a:rPr lang="nl-NL" dirty="0"/>
              <a:t> for designs </a:t>
            </a:r>
            <a:r>
              <a:rPr lang="nl-NL" dirty="0" err="1"/>
              <a:t>with</a:t>
            </a:r>
            <a:r>
              <a:rPr lang="nl-NL" dirty="0"/>
              <a:t> more power (</a:t>
            </a:r>
            <a:r>
              <a:rPr lang="nl-NL" dirty="0" err="1"/>
              <a:t>within</a:t>
            </a:r>
            <a:r>
              <a:rPr lang="nl-NL" dirty="0"/>
              <a:t>-subjects) and </a:t>
            </a:r>
            <a:r>
              <a:rPr lang="nl-NL" dirty="0" err="1"/>
              <a:t>stronger</a:t>
            </a:r>
            <a:r>
              <a:rPr lang="nl-NL" dirty="0"/>
              <a:t> </a:t>
            </a:r>
            <a:r>
              <a:rPr lang="nl-NL" dirty="0" err="1"/>
              <a:t>internal</a:t>
            </a:r>
            <a:r>
              <a:rPr lang="nl-NL" dirty="0"/>
              <a:t> </a:t>
            </a:r>
            <a:r>
              <a:rPr lang="nl-NL" dirty="0" err="1"/>
              <a:t>validity</a:t>
            </a:r>
            <a:r>
              <a:rPr lang="nl-NL" dirty="0"/>
              <a:t> (obs -&gt; </a:t>
            </a:r>
            <a:r>
              <a:rPr lang="nl-NL" dirty="0" err="1"/>
              <a:t>exp</a:t>
            </a:r>
            <a:r>
              <a:rPr lang="nl-NL" dirty="0"/>
              <a:t>)</a:t>
            </a:r>
          </a:p>
          <a:p>
            <a:r>
              <a:rPr lang="nl-NL" dirty="0"/>
              <a:t>More </a:t>
            </a:r>
            <a:r>
              <a:rPr lang="nl-NL" dirty="0" err="1"/>
              <a:t>gamified</a:t>
            </a:r>
            <a:r>
              <a:rPr lang="nl-NL" dirty="0"/>
              <a:t> </a:t>
            </a:r>
            <a:r>
              <a:rPr lang="nl-NL" dirty="0" err="1"/>
              <a:t>experiments</a:t>
            </a:r>
            <a:endParaRPr lang="nl-NL" dirty="0"/>
          </a:p>
          <a:p>
            <a:r>
              <a:rPr lang="nl-NL" dirty="0"/>
              <a:t>More </a:t>
            </a:r>
            <a:r>
              <a:rPr lang="nl-NL" dirty="0" err="1"/>
              <a:t>specific</a:t>
            </a:r>
            <a:r>
              <a:rPr lang="nl-NL" dirty="0"/>
              <a:t> </a:t>
            </a:r>
            <a:r>
              <a:rPr lang="nl-NL" dirty="0" err="1"/>
              <a:t>modelling</a:t>
            </a:r>
            <a:r>
              <a:rPr lang="nl-NL" dirty="0"/>
              <a:t> of response </a:t>
            </a:r>
            <a:r>
              <a:rPr lang="nl-NL" dirty="0" err="1"/>
              <a:t>behaviors</a:t>
            </a:r>
            <a:endParaRPr lang="nl-NL" dirty="0"/>
          </a:p>
          <a:p>
            <a:pPr marL="0" indent="0">
              <a:buNone/>
            </a:pPr>
            <a:endParaRPr lang="nl-NL" dirty="0"/>
          </a:p>
        </p:txBody>
      </p:sp>
    </p:spTree>
    <p:extLst>
      <p:ext uri="{BB962C8B-B14F-4D97-AF65-F5344CB8AC3E}">
        <p14:creationId xmlns:p14="http://schemas.microsoft.com/office/powerpoint/2010/main" val="20802089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4F4323-8B89-564C-2F70-67ED0A84259C}"/>
              </a:ext>
            </a:extLst>
          </p:cNvPr>
          <p:cNvSpPr>
            <a:spLocks noGrp="1"/>
          </p:cNvSpPr>
          <p:nvPr>
            <p:ph type="title"/>
          </p:nvPr>
        </p:nvSpPr>
        <p:spPr/>
        <p:txBody>
          <a:bodyPr>
            <a:normAutofit fontScale="90000"/>
          </a:bodyPr>
          <a:lstStyle/>
          <a:p>
            <a:r>
              <a:rPr lang="nl-NL" sz="3600" dirty="0"/>
              <a:t>2. </a:t>
            </a:r>
            <a:r>
              <a:rPr lang="nl-NL" sz="3600" dirty="0" err="1"/>
              <a:t>Methods</a:t>
            </a:r>
            <a:r>
              <a:rPr lang="nl-NL" sz="3600" dirty="0"/>
              <a:t> to </a:t>
            </a:r>
            <a:r>
              <a:rPr lang="nl-NL" sz="3600" dirty="0" err="1"/>
              <a:t>improve</a:t>
            </a:r>
            <a:r>
              <a:rPr lang="nl-NL" sz="3600" dirty="0"/>
              <a:t> </a:t>
            </a:r>
            <a:r>
              <a:rPr lang="nl-NL" sz="3600" dirty="0" err="1"/>
              <a:t>collection</a:t>
            </a:r>
            <a:r>
              <a:rPr lang="nl-NL" sz="3600" dirty="0"/>
              <a:t>, </a:t>
            </a:r>
            <a:r>
              <a:rPr lang="nl-NL" sz="3600" dirty="0" err="1"/>
              <a:t>classification</a:t>
            </a:r>
            <a:r>
              <a:rPr lang="nl-NL" sz="3600" dirty="0"/>
              <a:t> and </a:t>
            </a:r>
            <a:r>
              <a:rPr lang="nl-NL" sz="3600" dirty="0" err="1"/>
              <a:t>prediction</a:t>
            </a:r>
            <a:endParaRPr lang="nl-NL" sz="3600" dirty="0"/>
          </a:p>
        </p:txBody>
      </p:sp>
      <p:sp>
        <p:nvSpPr>
          <p:cNvPr id="3" name="Content Placeholder 2">
            <a:extLst>
              <a:ext uri="{FF2B5EF4-FFF2-40B4-BE49-F238E27FC236}">
                <a16:creationId xmlns:a16="http://schemas.microsoft.com/office/drawing/2014/main" id="{033481CE-6DBD-C2A7-B660-A3B0A03FA242}"/>
              </a:ext>
            </a:extLst>
          </p:cNvPr>
          <p:cNvSpPr>
            <a:spLocks noGrp="1"/>
          </p:cNvSpPr>
          <p:nvPr>
            <p:ph idx="1"/>
          </p:nvPr>
        </p:nvSpPr>
        <p:spPr/>
        <p:txBody>
          <a:bodyPr>
            <a:normAutofit/>
          </a:bodyPr>
          <a:lstStyle/>
          <a:p>
            <a:pPr marL="0" indent="0">
              <a:buNone/>
            </a:pPr>
            <a:r>
              <a:rPr lang="nl-NL" dirty="0" err="1"/>
              <a:t>Text</a:t>
            </a:r>
            <a:r>
              <a:rPr lang="nl-NL" dirty="0"/>
              <a:t> analysis</a:t>
            </a:r>
          </a:p>
          <a:p>
            <a:pPr marL="0" indent="0">
              <a:buNone/>
            </a:pPr>
            <a:r>
              <a:rPr lang="nl-NL" dirty="0"/>
              <a:t>- </a:t>
            </a:r>
            <a:r>
              <a:rPr lang="nl-NL" dirty="0" err="1"/>
              <a:t>Ideology</a:t>
            </a:r>
            <a:r>
              <a:rPr lang="nl-NL" dirty="0"/>
              <a:t>				- </a:t>
            </a:r>
            <a:r>
              <a:rPr lang="nl-NL" dirty="0" err="1"/>
              <a:t>Morality</a:t>
            </a:r>
            <a:endParaRPr lang="nl-NL" dirty="0"/>
          </a:p>
          <a:p>
            <a:pPr marL="0" indent="0">
              <a:buNone/>
            </a:pPr>
            <a:r>
              <a:rPr lang="nl-NL" dirty="0"/>
              <a:t>- Topic </a:t>
            </a:r>
            <a:r>
              <a:rPr lang="nl-NL" dirty="0" err="1"/>
              <a:t>salience</a:t>
            </a:r>
            <a:r>
              <a:rPr lang="nl-NL" dirty="0"/>
              <a:t>			- </a:t>
            </a:r>
            <a:r>
              <a:rPr lang="nl-NL" dirty="0" err="1"/>
              <a:t>Emotion</a:t>
            </a:r>
            <a:endParaRPr lang="nl-NL" dirty="0"/>
          </a:p>
          <a:p>
            <a:pPr marL="0" indent="0">
              <a:buNone/>
            </a:pPr>
            <a:r>
              <a:rPr lang="nl-NL" dirty="0"/>
              <a:t>- Speaker relations		- Personality</a:t>
            </a:r>
          </a:p>
          <a:p>
            <a:pPr marL="0" indent="0">
              <a:buNone/>
            </a:pPr>
            <a:r>
              <a:rPr lang="nl-NL" dirty="0"/>
              <a:t>- </a:t>
            </a:r>
            <a:r>
              <a:rPr lang="nl-NL" dirty="0" err="1"/>
              <a:t>Complexity</a:t>
            </a:r>
            <a:r>
              <a:rPr lang="nl-NL" dirty="0"/>
              <a:t> of speech</a:t>
            </a:r>
          </a:p>
        </p:txBody>
      </p:sp>
      <p:pic>
        <p:nvPicPr>
          <p:cNvPr id="7" name="Picture 6">
            <a:extLst>
              <a:ext uri="{FF2B5EF4-FFF2-40B4-BE49-F238E27FC236}">
                <a16:creationId xmlns:a16="http://schemas.microsoft.com/office/drawing/2014/main" id="{9D466A68-D337-FDAF-0BD2-5045FFF3ABA3}"/>
              </a:ext>
            </a:extLst>
          </p:cNvPr>
          <p:cNvPicPr>
            <a:picLocks noChangeAspect="1"/>
          </p:cNvPicPr>
          <p:nvPr/>
        </p:nvPicPr>
        <p:blipFill>
          <a:blip r:embed="rId2"/>
          <a:stretch>
            <a:fillRect/>
          </a:stretch>
        </p:blipFill>
        <p:spPr>
          <a:xfrm>
            <a:off x="228600" y="4463603"/>
            <a:ext cx="8549089" cy="2396169"/>
          </a:xfrm>
          <a:prstGeom prst="rect">
            <a:avLst/>
          </a:prstGeom>
        </p:spPr>
      </p:pic>
    </p:spTree>
    <p:extLst>
      <p:ext uri="{BB962C8B-B14F-4D97-AF65-F5344CB8AC3E}">
        <p14:creationId xmlns:p14="http://schemas.microsoft.com/office/powerpoint/2010/main" val="9728946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8C866-F14F-912B-725C-E08C2FDC4BC9}"/>
              </a:ext>
            </a:extLst>
          </p:cNvPr>
          <p:cNvSpPr>
            <a:spLocks noGrp="1"/>
          </p:cNvSpPr>
          <p:nvPr>
            <p:ph type="title"/>
          </p:nvPr>
        </p:nvSpPr>
        <p:spPr/>
        <p:txBody>
          <a:bodyPr/>
          <a:lstStyle/>
          <a:p>
            <a:r>
              <a:rPr lang="nl-NL" dirty="0" err="1"/>
              <a:t>EUSpeech</a:t>
            </a:r>
            <a:r>
              <a:rPr lang="nl-NL" dirty="0"/>
              <a:t> (</a:t>
            </a:r>
            <a:r>
              <a:rPr lang="nl-NL" dirty="0" err="1"/>
              <a:t>version</a:t>
            </a:r>
            <a:r>
              <a:rPr lang="nl-NL" dirty="0"/>
              <a:t> 2)</a:t>
            </a:r>
          </a:p>
        </p:txBody>
      </p:sp>
      <p:pic>
        <p:nvPicPr>
          <p:cNvPr id="5" name="Content Placeholder 4" descr="A close-up of a chart&#10;&#10;Description automatically generated">
            <a:extLst>
              <a:ext uri="{FF2B5EF4-FFF2-40B4-BE49-F238E27FC236}">
                <a16:creationId xmlns:a16="http://schemas.microsoft.com/office/drawing/2014/main" id="{6EE0CC57-6B3C-6EF9-C4AE-0DD697D67109}"/>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57200" y="1805781"/>
            <a:ext cx="8229600" cy="4114800"/>
          </a:xfrm>
        </p:spPr>
      </p:pic>
    </p:spTree>
    <p:extLst>
      <p:ext uri="{BB962C8B-B14F-4D97-AF65-F5344CB8AC3E}">
        <p14:creationId xmlns:p14="http://schemas.microsoft.com/office/powerpoint/2010/main" val="19875175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81D284-6C2C-DC5E-7FFB-C47FC4406195}"/>
              </a:ext>
            </a:extLst>
          </p:cNvPr>
          <p:cNvSpPr>
            <a:spLocks noGrp="1"/>
          </p:cNvSpPr>
          <p:nvPr>
            <p:ph type="title"/>
          </p:nvPr>
        </p:nvSpPr>
        <p:spPr/>
        <p:txBody>
          <a:bodyPr>
            <a:normAutofit/>
          </a:bodyPr>
          <a:lstStyle/>
          <a:p>
            <a:r>
              <a:rPr lang="nl-NL" dirty="0"/>
              <a:t>Party </a:t>
            </a:r>
            <a:r>
              <a:rPr lang="nl-NL" dirty="0" err="1"/>
              <a:t>congress</a:t>
            </a:r>
            <a:r>
              <a:rPr lang="nl-NL" dirty="0"/>
              <a:t> speeches</a:t>
            </a:r>
          </a:p>
        </p:txBody>
      </p:sp>
      <p:pic>
        <p:nvPicPr>
          <p:cNvPr id="9" name="Content Placeholder 8" descr="A graph of a number of people&#10;&#10;Description automatically generated with medium confidence">
            <a:extLst>
              <a:ext uri="{FF2B5EF4-FFF2-40B4-BE49-F238E27FC236}">
                <a16:creationId xmlns:a16="http://schemas.microsoft.com/office/drawing/2014/main" id="{7BCD11B8-AB2B-ACFC-95FA-ADAFA58FF8B0}"/>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177528" y="1600200"/>
            <a:ext cx="6788944" cy="4525963"/>
          </a:xfrm>
        </p:spPr>
      </p:pic>
      <p:sp>
        <p:nvSpPr>
          <p:cNvPr id="10" name="TextBox 9">
            <a:extLst>
              <a:ext uri="{FF2B5EF4-FFF2-40B4-BE49-F238E27FC236}">
                <a16:creationId xmlns:a16="http://schemas.microsoft.com/office/drawing/2014/main" id="{22F6AAA5-25D4-F89F-8BB4-4EECA6EB96A8}"/>
              </a:ext>
            </a:extLst>
          </p:cNvPr>
          <p:cNvSpPr txBox="1"/>
          <p:nvPr/>
        </p:nvSpPr>
        <p:spPr>
          <a:xfrm>
            <a:off x="76200" y="6172200"/>
            <a:ext cx="8839200" cy="646331"/>
          </a:xfrm>
          <a:prstGeom prst="rect">
            <a:avLst/>
          </a:prstGeom>
          <a:noFill/>
        </p:spPr>
        <p:txBody>
          <a:bodyPr wrap="square" rtlCol="0">
            <a:spAutoFit/>
          </a:bodyPr>
          <a:lstStyle/>
          <a:p>
            <a:r>
              <a:rPr lang="nl-NL" sz="1200" dirty="0" err="1"/>
              <a:t>Note</a:t>
            </a:r>
            <a:r>
              <a:rPr lang="nl-NL" sz="1200" dirty="0"/>
              <a:t>: </a:t>
            </a:r>
            <a:r>
              <a:rPr lang="nl-NL" sz="1200" dirty="0">
                <a:effectLst/>
              </a:rPr>
              <a:t>Schumacher, Gijs, Daniel Hansen, Mariken A.C.G. van der Velden, and Sander Kunst. 2019. “A New Dataset of Dutch and </a:t>
            </a:r>
            <a:r>
              <a:rPr lang="nl-NL" sz="1200" dirty="0" err="1">
                <a:effectLst/>
              </a:rPr>
              <a:t>Danish</a:t>
            </a:r>
            <a:r>
              <a:rPr lang="nl-NL" sz="1200" dirty="0">
                <a:effectLst/>
              </a:rPr>
              <a:t> Party </a:t>
            </a:r>
            <a:r>
              <a:rPr lang="nl-NL" sz="1200" dirty="0" err="1">
                <a:effectLst/>
              </a:rPr>
              <a:t>Congress</a:t>
            </a:r>
            <a:r>
              <a:rPr lang="nl-NL" sz="1200" dirty="0">
                <a:effectLst/>
              </a:rPr>
              <a:t> Speeches.” </a:t>
            </a:r>
            <a:r>
              <a:rPr lang="nl-NL" sz="1200" i="1" dirty="0">
                <a:effectLst/>
              </a:rPr>
              <a:t>Research &amp; Politics</a:t>
            </a:r>
            <a:r>
              <a:rPr lang="nl-NL" sz="1200" dirty="0">
                <a:effectLst/>
              </a:rPr>
              <a:t> 6 (2): 205316801983835. </a:t>
            </a:r>
            <a:r>
              <a:rPr lang="nl-NL" sz="1200" dirty="0">
                <a:effectLst/>
                <a:hlinkClick r:id="rId4"/>
              </a:rPr>
              <a:t>https://doi.org/10.1177/2053168019838352</a:t>
            </a:r>
            <a:r>
              <a:rPr lang="nl-NL" sz="1200" dirty="0">
                <a:effectLst/>
              </a:rPr>
              <a:t>.</a:t>
            </a:r>
          </a:p>
          <a:p>
            <a:endParaRPr lang="nl-NL" sz="1200" dirty="0"/>
          </a:p>
        </p:txBody>
      </p:sp>
    </p:spTree>
    <p:extLst>
      <p:ext uri="{BB962C8B-B14F-4D97-AF65-F5344CB8AC3E}">
        <p14:creationId xmlns:p14="http://schemas.microsoft.com/office/powerpoint/2010/main" val="17328044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3BF6E9-D199-3B9D-7ED9-E5E68E23021A}"/>
              </a:ext>
            </a:extLst>
          </p:cNvPr>
          <p:cNvSpPr>
            <a:spLocks noGrp="1"/>
          </p:cNvSpPr>
          <p:nvPr>
            <p:ph type="title"/>
          </p:nvPr>
        </p:nvSpPr>
        <p:spPr/>
        <p:txBody>
          <a:bodyPr>
            <a:normAutofit/>
          </a:bodyPr>
          <a:lstStyle/>
          <a:p>
            <a:r>
              <a:rPr lang="nl-NL" dirty="0" err="1"/>
              <a:t>Can</a:t>
            </a:r>
            <a:r>
              <a:rPr lang="nl-NL" dirty="0"/>
              <a:t> we </a:t>
            </a:r>
            <a:r>
              <a:rPr lang="nl-NL" dirty="0" err="1"/>
              <a:t>compare</a:t>
            </a:r>
            <a:r>
              <a:rPr lang="nl-NL" dirty="0"/>
              <a:t> </a:t>
            </a:r>
            <a:r>
              <a:rPr lang="nl-NL" dirty="0" err="1"/>
              <a:t>words</a:t>
            </a:r>
            <a:r>
              <a:rPr lang="nl-NL" dirty="0"/>
              <a:t>?</a:t>
            </a:r>
          </a:p>
        </p:txBody>
      </p:sp>
      <p:sp>
        <p:nvSpPr>
          <p:cNvPr id="3" name="Content Placeholder 2">
            <a:extLst>
              <a:ext uri="{FF2B5EF4-FFF2-40B4-BE49-F238E27FC236}">
                <a16:creationId xmlns:a16="http://schemas.microsoft.com/office/drawing/2014/main" id="{A6F8EC08-0366-E2E0-0DFB-5937445F2738}"/>
              </a:ext>
            </a:extLst>
          </p:cNvPr>
          <p:cNvSpPr>
            <a:spLocks noGrp="1"/>
          </p:cNvSpPr>
          <p:nvPr>
            <p:ph idx="1"/>
          </p:nvPr>
        </p:nvSpPr>
        <p:spPr/>
        <p:txBody>
          <a:bodyPr>
            <a:normAutofit lnSpcReduction="10000"/>
          </a:bodyPr>
          <a:lstStyle/>
          <a:p>
            <a:r>
              <a:rPr lang="nl-NL" dirty="0"/>
              <a:t>Bag-of-</a:t>
            </a:r>
            <a:r>
              <a:rPr lang="nl-NL" dirty="0" err="1"/>
              <a:t>words</a:t>
            </a:r>
            <a:r>
              <a:rPr lang="nl-NL" dirty="0"/>
              <a:t> and </a:t>
            </a:r>
            <a:r>
              <a:rPr lang="nl-NL" dirty="0" err="1"/>
              <a:t>by</a:t>
            </a:r>
            <a:r>
              <a:rPr lang="nl-NL" dirty="0"/>
              <a:t>-catch (</a:t>
            </a:r>
            <a:r>
              <a:rPr lang="nl-NL" dirty="0" err="1"/>
              <a:t>see</a:t>
            </a:r>
            <a:r>
              <a:rPr lang="nl-NL" dirty="0"/>
              <a:t> Schoonvelde et al. 2019 JSPP)</a:t>
            </a:r>
          </a:p>
          <a:p>
            <a:r>
              <a:rPr lang="nl-NL" dirty="0"/>
              <a:t>Mistakes -&gt; </a:t>
            </a:r>
            <a:r>
              <a:rPr lang="nl-NL" dirty="0" err="1"/>
              <a:t>translation</a:t>
            </a:r>
            <a:r>
              <a:rPr lang="nl-NL" dirty="0"/>
              <a:t> (de Vries et al. 2018, PA)</a:t>
            </a:r>
          </a:p>
          <a:p>
            <a:r>
              <a:rPr lang="nl-NL" dirty="0" err="1"/>
              <a:t>From</a:t>
            </a:r>
            <a:r>
              <a:rPr lang="nl-NL" dirty="0"/>
              <a:t> </a:t>
            </a:r>
            <a:r>
              <a:rPr lang="nl-NL" dirty="0" err="1"/>
              <a:t>general</a:t>
            </a:r>
            <a:r>
              <a:rPr lang="nl-NL" dirty="0"/>
              <a:t> </a:t>
            </a:r>
            <a:r>
              <a:rPr lang="nl-NL" dirty="0" err="1"/>
              <a:t>dictionary</a:t>
            </a:r>
            <a:r>
              <a:rPr lang="nl-NL" dirty="0"/>
              <a:t> to topic-</a:t>
            </a:r>
            <a:r>
              <a:rPr lang="nl-NL" dirty="0" err="1"/>
              <a:t>specific</a:t>
            </a:r>
            <a:r>
              <a:rPr lang="nl-NL" dirty="0"/>
              <a:t> </a:t>
            </a:r>
            <a:r>
              <a:rPr lang="nl-NL" dirty="0" err="1"/>
              <a:t>dictionaries</a:t>
            </a:r>
            <a:r>
              <a:rPr lang="nl-NL" dirty="0"/>
              <a:t> (Pipal et al 2024 </a:t>
            </a:r>
            <a:r>
              <a:rPr lang="nl-NL" dirty="0" err="1"/>
              <a:t>PsyArviv</a:t>
            </a:r>
            <a:r>
              <a:rPr lang="nl-NL" dirty="0"/>
              <a:t>, </a:t>
            </a:r>
            <a:r>
              <a:rPr lang="pt-BR" sz="3200" i="0" dirty="0">
                <a:solidFill>
                  <a:prstClr val="black"/>
                </a:solidFill>
                <a:latin typeface="+mj-lt"/>
              </a:rPr>
              <a:t>Pipal 2024b. Sentitopics [R-Package]</a:t>
            </a:r>
            <a:r>
              <a:rPr lang="nl-NL" dirty="0"/>
              <a:t>)</a:t>
            </a:r>
          </a:p>
          <a:p>
            <a:r>
              <a:rPr lang="nl-NL" dirty="0"/>
              <a:t>Back to </a:t>
            </a:r>
            <a:r>
              <a:rPr lang="nl-NL" dirty="0" err="1"/>
              <a:t>simple</a:t>
            </a:r>
            <a:r>
              <a:rPr lang="nl-NL" dirty="0"/>
              <a:t> </a:t>
            </a:r>
            <a:r>
              <a:rPr lang="nl-NL" dirty="0" err="1"/>
              <a:t>coding</a:t>
            </a:r>
            <a:r>
              <a:rPr lang="nl-NL" dirty="0"/>
              <a:t>, but </a:t>
            </a:r>
            <a:r>
              <a:rPr lang="nl-NL" dirty="0" err="1"/>
              <a:t>now</a:t>
            </a:r>
            <a:r>
              <a:rPr lang="nl-NL" dirty="0"/>
              <a:t> </a:t>
            </a:r>
            <a:r>
              <a:rPr lang="nl-NL" dirty="0" err="1"/>
              <a:t>by</a:t>
            </a:r>
            <a:r>
              <a:rPr lang="nl-NL" dirty="0"/>
              <a:t> Chat GPT (</a:t>
            </a:r>
            <a:r>
              <a:rPr lang="nl-NL" dirty="0" err="1"/>
              <a:t>see</a:t>
            </a:r>
            <a:r>
              <a:rPr lang="nl-NL" dirty="0"/>
              <a:t> </a:t>
            </a:r>
            <a:r>
              <a:rPr lang="nl-NL" dirty="0" err="1"/>
              <a:t>Gilardi</a:t>
            </a:r>
            <a:r>
              <a:rPr lang="nl-NL" dirty="0"/>
              <a:t> et al. 2023 </a:t>
            </a:r>
            <a:r>
              <a:rPr lang="nl-NL" dirty="0" err="1"/>
              <a:t>arXiv</a:t>
            </a:r>
            <a:r>
              <a:rPr lang="nl-NL" dirty="0"/>
              <a:t>) </a:t>
            </a:r>
          </a:p>
        </p:txBody>
      </p:sp>
    </p:spTree>
    <p:extLst>
      <p:ext uri="{BB962C8B-B14F-4D97-AF65-F5344CB8AC3E}">
        <p14:creationId xmlns:p14="http://schemas.microsoft.com/office/powerpoint/2010/main" val="56390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591364-BCEB-5770-C4C1-D24F56064962}"/>
              </a:ext>
            </a:extLst>
          </p:cNvPr>
          <p:cNvSpPr>
            <a:spLocks noGrp="1"/>
          </p:cNvSpPr>
          <p:nvPr>
            <p:ph type="title"/>
          </p:nvPr>
        </p:nvSpPr>
        <p:spPr/>
        <p:txBody>
          <a:bodyPr>
            <a:normAutofit fontScale="90000"/>
          </a:bodyPr>
          <a:lstStyle/>
          <a:p>
            <a:r>
              <a:rPr lang="nl-NL" dirty="0" err="1"/>
              <a:t>Catching</a:t>
            </a:r>
            <a:r>
              <a:rPr lang="nl-NL" dirty="0"/>
              <a:t> </a:t>
            </a:r>
            <a:r>
              <a:rPr lang="nl-NL" dirty="0" err="1"/>
              <a:t>both</a:t>
            </a:r>
            <a:r>
              <a:rPr lang="nl-NL" dirty="0"/>
              <a:t> </a:t>
            </a:r>
            <a:r>
              <a:rPr lang="nl-NL" dirty="0" err="1"/>
              <a:t>position</a:t>
            </a:r>
            <a:r>
              <a:rPr lang="nl-NL" dirty="0"/>
              <a:t> and </a:t>
            </a:r>
            <a:r>
              <a:rPr lang="nl-NL" dirty="0" err="1"/>
              <a:t>emotion</a:t>
            </a:r>
            <a:endParaRPr lang="nl-NL" dirty="0"/>
          </a:p>
        </p:txBody>
      </p:sp>
      <p:pic>
        <p:nvPicPr>
          <p:cNvPr id="5" name="Content Placeholder 4" descr="A graph with a line and a blue line&#10;&#10;Description automatically generated">
            <a:extLst>
              <a:ext uri="{FF2B5EF4-FFF2-40B4-BE49-F238E27FC236}">
                <a16:creationId xmlns:a16="http://schemas.microsoft.com/office/drawing/2014/main" id="{46B56DE3-C8BF-13F7-C4D0-1B0B7EE1CA89}"/>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177528" y="1600200"/>
            <a:ext cx="6788944" cy="4525963"/>
          </a:xfrm>
        </p:spPr>
      </p:pic>
      <p:sp>
        <p:nvSpPr>
          <p:cNvPr id="6" name="TextBox 5">
            <a:extLst>
              <a:ext uri="{FF2B5EF4-FFF2-40B4-BE49-F238E27FC236}">
                <a16:creationId xmlns:a16="http://schemas.microsoft.com/office/drawing/2014/main" id="{0F3E164F-1081-829A-0AB8-4DC4C01D5CD1}"/>
              </a:ext>
            </a:extLst>
          </p:cNvPr>
          <p:cNvSpPr txBox="1"/>
          <p:nvPr/>
        </p:nvSpPr>
        <p:spPr>
          <a:xfrm>
            <a:off x="76200" y="6172200"/>
            <a:ext cx="8839200" cy="830997"/>
          </a:xfrm>
          <a:prstGeom prst="rect">
            <a:avLst/>
          </a:prstGeom>
          <a:noFill/>
        </p:spPr>
        <p:txBody>
          <a:bodyPr wrap="square" rtlCol="0">
            <a:spAutoFit/>
          </a:bodyPr>
          <a:lstStyle/>
          <a:p>
            <a:r>
              <a:rPr lang="nl-NL" sz="1200" dirty="0" err="1"/>
              <a:t>Note</a:t>
            </a:r>
            <a:r>
              <a:rPr lang="nl-NL" sz="1200" dirty="0"/>
              <a:t>: </a:t>
            </a:r>
            <a:r>
              <a:rPr lang="en-US" sz="1200" dirty="0">
                <a:effectLst/>
              </a:rPr>
              <a:t>Schoonvelde, Martijn, Gijs Schumacher, and Bert N. Bakker. 2019. “Friends with Text as Data Benefits: Assessing and Extending the Use of Automated Text Analysis in Political Science and Political Psychology.” </a:t>
            </a:r>
            <a:r>
              <a:rPr lang="en-US" sz="1200" i="1" dirty="0">
                <a:effectLst/>
              </a:rPr>
              <a:t>Journal of Social and Political Psychology</a:t>
            </a:r>
            <a:r>
              <a:rPr lang="en-US" sz="1200" dirty="0">
                <a:effectLst/>
              </a:rPr>
              <a:t> 7 (1): 124–43. </a:t>
            </a:r>
            <a:r>
              <a:rPr lang="en-US" sz="1200" dirty="0">
                <a:effectLst/>
                <a:hlinkClick r:id="rId3"/>
              </a:rPr>
              <a:t>https://doi.org/10.5964/jspp.v7i1.964</a:t>
            </a:r>
            <a:r>
              <a:rPr lang="en-US" sz="1200" dirty="0">
                <a:effectLst/>
              </a:rPr>
              <a:t>. </a:t>
            </a:r>
          </a:p>
          <a:p>
            <a:endParaRPr lang="nl-NL" sz="1200" dirty="0"/>
          </a:p>
        </p:txBody>
      </p:sp>
    </p:spTree>
    <p:extLst>
      <p:ext uri="{BB962C8B-B14F-4D97-AF65-F5344CB8AC3E}">
        <p14:creationId xmlns:p14="http://schemas.microsoft.com/office/powerpoint/2010/main" val="25926861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3BF6E9-D199-3B9D-7ED9-E5E68E23021A}"/>
              </a:ext>
            </a:extLst>
          </p:cNvPr>
          <p:cNvSpPr>
            <a:spLocks noGrp="1"/>
          </p:cNvSpPr>
          <p:nvPr>
            <p:ph type="title"/>
          </p:nvPr>
        </p:nvSpPr>
        <p:spPr/>
        <p:txBody>
          <a:bodyPr>
            <a:normAutofit/>
          </a:bodyPr>
          <a:lstStyle/>
          <a:p>
            <a:r>
              <a:rPr lang="nl-NL" dirty="0" err="1"/>
              <a:t>Can</a:t>
            </a:r>
            <a:r>
              <a:rPr lang="nl-NL" dirty="0"/>
              <a:t> we </a:t>
            </a:r>
            <a:r>
              <a:rPr lang="nl-NL" dirty="0" err="1"/>
              <a:t>compare</a:t>
            </a:r>
            <a:r>
              <a:rPr lang="nl-NL" dirty="0"/>
              <a:t> </a:t>
            </a:r>
            <a:r>
              <a:rPr lang="nl-NL" dirty="0" err="1"/>
              <a:t>words</a:t>
            </a:r>
            <a:r>
              <a:rPr lang="nl-NL" dirty="0"/>
              <a:t>?</a:t>
            </a:r>
          </a:p>
        </p:txBody>
      </p:sp>
      <p:sp>
        <p:nvSpPr>
          <p:cNvPr id="3" name="Content Placeholder 2">
            <a:extLst>
              <a:ext uri="{FF2B5EF4-FFF2-40B4-BE49-F238E27FC236}">
                <a16:creationId xmlns:a16="http://schemas.microsoft.com/office/drawing/2014/main" id="{A6F8EC08-0366-E2E0-0DFB-5937445F2738}"/>
              </a:ext>
            </a:extLst>
          </p:cNvPr>
          <p:cNvSpPr>
            <a:spLocks noGrp="1"/>
          </p:cNvSpPr>
          <p:nvPr>
            <p:ph idx="1"/>
          </p:nvPr>
        </p:nvSpPr>
        <p:spPr/>
        <p:txBody>
          <a:bodyPr/>
          <a:lstStyle/>
          <a:p>
            <a:r>
              <a:rPr lang="nl-NL" dirty="0"/>
              <a:t>Bag-of-</a:t>
            </a:r>
            <a:r>
              <a:rPr lang="nl-NL" dirty="0" err="1"/>
              <a:t>words</a:t>
            </a:r>
            <a:r>
              <a:rPr lang="nl-NL" dirty="0"/>
              <a:t> and </a:t>
            </a:r>
            <a:r>
              <a:rPr lang="nl-NL" dirty="0" err="1"/>
              <a:t>By</a:t>
            </a:r>
            <a:r>
              <a:rPr lang="nl-NL" dirty="0"/>
              <a:t>-catch (</a:t>
            </a:r>
            <a:r>
              <a:rPr lang="nl-NL" dirty="0" err="1"/>
              <a:t>see</a:t>
            </a:r>
            <a:r>
              <a:rPr lang="nl-NL" dirty="0"/>
              <a:t> Schoonvelde et al. 2019 JSPP)</a:t>
            </a:r>
          </a:p>
          <a:p>
            <a:r>
              <a:rPr lang="nl-NL" dirty="0"/>
              <a:t>Mistakes -&gt; </a:t>
            </a:r>
            <a:r>
              <a:rPr lang="nl-NL" dirty="0" err="1"/>
              <a:t>translation</a:t>
            </a:r>
            <a:r>
              <a:rPr lang="nl-NL" dirty="0"/>
              <a:t> (de Vries et al. 2018, PA)</a:t>
            </a:r>
          </a:p>
          <a:p>
            <a:r>
              <a:rPr lang="nl-NL" dirty="0" err="1"/>
              <a:t>From</a:t>
            </a:r>
            <a:r>
              <a:rPr lang="nl-NL" dirty="0"/>
              <a:t> </a:t>
            </a:r>
            <a:r>
              <a:rPr lang="nl-NL" dirty="0" err="1"/>
              <a:t>general</a:t>
            </a:r>
            <a:r>
              <a:rPr lang="nl-NL" dirty="0"/>
              <a:t> </a:t>
            </a:r>
            <a:r>
              <a:rPr lang="nl-NL" dirty="0" err="1"/>
              <a:t>dictionary</a:t>
            </a:r>
            <a:r>
              <a:rPr lang="nl-NL" dirty="0"/>
              <a:t> to topic-</a:t>
            </a:r>
            <a:r>
              <a:rPr lang="nl-NL" dirty="0" err="1"/>
              <a:t>specific</a:t>
            </a:r>
            <a:r>
              <a:rPr lang="nl-NL" dirty="0"/>
              <a:t> </a:t>
            </a:r>
            <a:r>
              <a:rPr lang="nl-NL" dirty="0" err="1"/>
              <a:t>dictionaries</a:t>
            </a:r>
            <a:r>
              <a:rPr lang="nl-NL" dirty="0"/>
              <a:t> (Pipal et al 2024 </a:t>
            </a:r>
            <a:r>
              <a:rPr lang="nl-NL" dirty="0" err="1"/>
              <a:t>PsyArviv</a:t>
            </a:r>
            <a:r>
              <a:rPr lang="nl-NL" dirty="0"/>
              <a:t>)</a:t>
            </a:r>
          </a:p>
          <a:p>
            <a:r>
              <a:rPr lang="nl-NL" dirty="0"/>
              <a:t>Back to </a:t>
            </a:r>
            <a:r>
              <a:rPr lang="nl-NL" dirty="0" err="1"/>
              <a:t>simple</a:t>
            </a:r>
            <a:r>
              <a:rPr lang="nl-NL" dirty="0"/>
              <a:t> </a:t>
            </a:r>
            <a:r>
              <a:rPr lang="nl-NL" dirty="0" err="1"/>
              <a:t>coding</a:t>
            </a:r>
            <a:r>
              <a:rPr lang="nl-NL" dirty="0"/>
              <a:t>, but </a:t>
            </a:r>
            <a:r>
              <a:rPr lang="nl-NL" dirty="0" err="1"/>
              <a:t>now</a:t>
            </a:r>
            <a:r>
              <a:rPr lang="nl-NL" dirty="0"/>
              <a:t> </a:t>
            </a:r>
            <a:r>
              <a:rPr lang="nl-NL" dirty="0" err="1"/>
              <a:t>by</a:t>
            </a:r>
            <a:r>
              <a:rPr lang="nl-NL" dirty="0"/>
              <a:t> Chat GPT (</a:t>
            </a:r>
            <a:r>
              <a:rPr lang="nl-NL" dirty="0" err="1"/>
              <a:t>see</a:t>
            </a:r>
            <a:r>
              <a:rPr lang="nl-NL" dirty="0"/>
              <a:t> </a:t>
            </a:r>
            <a:r>
              <a:rPr lang="nl-NL" dirty="0" err="1"/>
              <a:t>Gilardi</a:t>
            </a:r>
            <a:r>
              <a:rPr lang="nl-NL" dirty="0"/>
              <a:t> et al. 2023 </a:t>
            </a:r>
            <a:r>
              <a:rPr lang="nl-NL" dirty="0" err="1"/>
              <a:t>arXiv</a:t>
            </a:r>
            <a:r>
              <a:rPr lang="nl-NL" dirty="0"/>
              <a:t>) </a:t>
            </a:r>
          </a:p>
        </p:txBody>
      </p:sp>
    </p:spTree>
    <p:extLst>
      <p:ext uri="{BB962C8B-B14F-4D97-AF65-F5344CB8AC3E}">
        <p14:creationId xmlns:p14="http://schemas.microsoft.com/office/powerpoint/2010/main" val="12693133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1D03DD-0B8F-B2FB-1233-F587664463D6}"/>
              </a:ext>
            </a:extLst>
          </p:cNvPr>
          <p:cNvSpPr>
            <a:spLocks noGrp="1"/>
          </p:cNvSpPr>
          <p:nvPr>
            <p:ph type="title"/>
          </p:nvPr>
        </p:nvSpPr>
        <p:spPr/>
        <p:txBody>
          <a:bodyPr>
            <a:normAutofit fontScale="90000"/>
          </a:bodyPr>
          <a:lstStyle/>
          <a:p>
            <a:r>
              <a:rPr lang="en-US" dirty="0"/>
              <a:t>Politics is neither more emotional nor more negative</a:t>
            </a:r>
            <a:endParaRPr lang="nl-NL" dirty="0"/>
          </a:p>
        </p:txBody>
      </p:sp>
      <p:pic>
        <p:nvPicPr>
          <p:cNvPr id="5" name="Content Placeholder 4" descr="A graph of different colored lines&#10;&#10;Description automatically generated">
            <a:extLst>
              <a:ext uri="{FF2B5EF4-FFF2-40B4-BE49-F238E27FC236}">
                <a16:creationId xmlns:a16="http://schemas.microsoft.com/office/drawing/2014/main" id="{32482593-4C67-15E2-4BF0-B46DF12F6F07}"/>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066800" y="1447800"/>
            <a:ext cx="6629400" cy="4419600"/>
          </a:xfrm>
        </p:spPr>
      </p:pic>
      <p:sp>
        <p:nvSpPr>
          <p:cNvPr id="6" name="TextBox 5">
            <a:extLst>
              <a:ext uri="{FF2B5EF4-FFF2-40B4-BE49-F238E27FC236}">
                <a16:creationId xmlns:a16="http://schemas.microsoft.com/office/drawing/2014/main" id="{46FD145B-6D7A-03F5-6191-B4CC0DAFB95F}"/>
              </a:ext>
            </a:extLst>
          </p:cNvPr>
          <p:cNvSpPr txBox="1"/>
          <p:nvPr/>
        </p:nvSpPr>
        <p:spPr>
          <a:xfrm>
            <a:off x="228600" y="5715000"/>
            <a:ext cx="8839200" cy="1384995"/>
          </a:xfrm>
          <a:prstGeom prst="rect">
            <a:avLst/>
          </a:prstGeom>
          <a:noFill/>
        </p:spPr>
        <p:txBody>
          <a:bodyPr wrap="square" rtlCol="0">
            <a:spAutoFit/>
          </a:bodyPr>
          <a:lstStyle/>
          <a:p>
            <a:r>
              <a:rPr lang="nl-NL" sz="1400" dirty="0" err="1"/>
              <a:t>Note</a:t>
            </a:r>
            <a:r>
              <a:rPr lang="nl-NL" sz="1400" dirty="0"/>
              <a:t>: </a:t>
            </a:r>
            <a:r>
              <a:rPr lang="en-US" sz="1400" dirty="0"/>
              <a:t>The development of tone in parliamentary speeches in 7 different European countries. Specifically, the lines are LOESS regression lines based on quarterly averages of tone per country. Tone is calculated based on a sentiment analysis that takes into account the topic of the speech. </a:t>
            </a:r>
            <a:r>
              <a:rPr lang="nl-NL" sz="1400" i="0" dirty="0">
                <a:solidFill>
                  <a:prstClr val="black"/>
                </a:solidFill>
                <a:latin typeface="+mj-lt"/>
              </a:rPr>
              <a:t>Pipal, C., Bakker, B. N., Schumacher, G., &amp; van der Velden, M. A. C. G. (2024). </a:t>
            </a:r>
            <a:r>
              <a:rPr lang="en-US" sz="1400" i="0" dirty="0">
                <a:solidFill>
                  <a:prstClr val="black"/>
                </a:solidFill>
                <a:latin typeface="+mj-lt"/>
              </a:rPr>
              <a:t>Tone in politics is not systematically related to macro trends, ideology, or experience. </a:t>
            </a:r>
            <a:r>
              <a:rPr lang="en-US" sz="1400" i="1" dirty="0">
                <a:solidFill>
                  <a:prstClr val="black"/>
                </a:solidFill>
                <a:latin typeface="+mj-lt"/>
              </a:rPr>
              <a:t>Scientific Reports</a:t>
            </a:r>
            <a:r>
              <a:rPr lang="en-US" sz="1400" i="0" dirty="0">
                <a:solidFill>
                  <a:prstClr val="black"/>
                </a:solidFill>
                <a:latin typeface="+mj-lt"/>
              </a:rPr>
              <a:t>, </a:t>
            </a:r>
            <a:r>
              <a:rPr lang="en-US" sz="1400" i="1" dirty="0">
                <a:solidFill>
                  <a:prstClr val="black"/>
                </a:solidFill>
                <a:latin typeface="+mj-lt"/>
              </a:rPr>
              <a:t>14 </a:t>
            </a:r>
            <a:r>
              <a:rPr lang="en-US" sz="1400" i="0" dirty="0">
                <a:solidFill>
                  <a:prstClr val="black"/>
                </a:solidFill>
                <a:latin typeface="+mj-lt"/>
              </a:rPr>
              <a:t>(1), 3241. </a:t>
            </a:r>
            <a:r>
              <a:rPr lang="en-US" sz="1400" i="0" dirty="0">
                <a:solidFill>
                  <a:prstClr val="black"/>
                </a:solidFill>
                <a:latin typeface="+mj-lt"/>
                <a:hlinkClick r:id="rId3"/>
              </a:rPr>
              <a:t>https://doi.org/10.1038/s41598-023-49618-9</a:t>
            </a:r>
          </a:p>
          <a:p>
            <a:endParaRPr lang="nl-NL" sz="1400" dirty="0"/>
          </a:p>
        </p:txBody>
      </p:sp>
    </p:spTree>
    <p:extLst>
      <p:ext uri="{BB962C8B-B14F-4D97-AF65-F5344CB8AC3E}">
        <p14:creationId xmlns:p14="http://schemas.microsoft.com/office/powerpoint/2010/main" val="26509184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ADBBB9-1764-8544-30B2-37A862B49599}"/>
              </a:ext>
            </a:extLst>
          </p:cNvPr>
          <p:cNvSpPr>
            <a:spLocks noGrp="1"/>
          </p:cNvSpPr>
          <p:nvPr>
            <p:ph type="title"/>
          </p:nvPr>
        </p:nvSpPr>
        <p:spPr/>
        <p:txBody>
          <a:bodyPr/>
          <a:lstStyle/>
          <a:p>
            <a:r>
              <a:rPr lang="nl-NL" dirty="0" err="1"/>
              <a:t>Going</a:t>
            </a:r>
            <a:r>
              <a:rPr lang="nl-NL" dirty="0"/>
              <a:t> </a:t>
            </a:r>
            <a:r>
              <a:rPr lang="nl-NL" dirty="0" err="1"/>
              <a:t>beyond</a:t>
            </a:r>
            <a:r>
              <a:rPr lang="nl-NL" dirty="0"/>
              <a:t> </a:t>
            </a:r>
            <a:r>
              <a:rPr lang="nl-NL" dirty="0" err="1"/>
              <a:t>text</a:t>
            </a:r>
            <a:r>
              <a:rPr lang="nl-NL" dirty="0"/>
              <a:t>: MEXCA</a:t>
            </a:r>
          </a:p>
        </p:txBody>
      </p:sp>
      <p:pic>
        <p:nvPicPr>
          <p:cNvPr id="5122" name="Picture 2">
            <a:extLst>
              <a:ext uri="{FF2B5EF4-FFF2-40B4-BE49-F238E27FC236}">
                <a16:creationId xmlns:a16="http://schemas.microsoft.com/office/drawing/2014/main" id="{3B3AEDDB-5EA0-6EB5-32EB-3EA5DF74BEDD}"/>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949772" y="1600200"/>
            <a:ext cx="7244456" cy="45259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94952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ABBDEC-4DD7-ABD8-8AE1-A2C775F3A15F}"/>
              </a:ext>
            </a:extLst>
          </p:cNvPr>
          <p:cNvSpPr>
            <a:spLocks noGrp="1"/>
          </p:cNvSpPr>
          <p:nvPr>
            <p:ph type="title"/>
          </p:nvPr>
        </p:nvSpPr>
        <p:spPr/>
        <p:txBody>
          <a:bodyPr/>
          <a:lstStyle/>
          <a:p>
            <a:r>
              <a:rPr lang="nl-NL" dirty="0" err="1"/>
              <a:t>Predicting</a:t>
            </a:r>
            <a:r>
              <a:rPr lang="nl-NL" dirty="0"/>
              <a:t> </a:t>
            </a:r>
            <a:r>
              <a:rPr lang="nl-NL" dirty="0" err="1"/>
              <a:t>emotion</a:t>
            </a:r>
            <a:r>
              <a:rPr lang="nl-NL" dirty="0"/>
              <a:t> labels</a:t>
            </a:r>
          </a:p>
        </p:txBody>
      </p:sp>
      <p:sp>
        <p:nvSpPr>
          <p:cNvPr id="3" name="Content Placeholder 2">
            <a:extLst>
              <a:ext uri="{FF2B5EF4-FFF2-40B4-BE49-F238E27FC236}">
                <a16:creationId xmlns:a16="http://schemas.microsoft.com/office/drawing/2014/main" id="{9FE129D6-F99E-FCCB-10CD-511916F21E09}"/>
              </a:ext>
            </a:extLst>
          </p:cNvPr>
          <p:cNvSpPr>
            <a:spLocks noGrp="1"/>
          </p:cNvSpPr>
          <p:nvPr>
            <p:ph idx="1"/>
          </p:nvPr>
        </p:nvSpPr>
        <p:spPr/>
        <p:txBody>
          <a:bodyPr/>
          <a:lstStyle/>
          <a:p>
            <a:r>
              <a:rPr lang="nl-NL" dirty="0" err="1"/>
              <a:t>Predicting</a:t>
            </a:r>
            <a:r>
              <a:rPr lang="nl-NL" dirty="0"/>
              <a:t> </a:t>
            </a:r>
            <a:r>
              <a:rPr lang="nl-NL" dirty="0" err="1"/>
              <a:t>the</a:t>
            </a:r>
            <a:r>
              <a:rPr lang="nl-NL" dirty="0"/>
              <a:t> </a:t>
            </a:r>
            <a:r>
              <a:rPr lang="nl-NL" dirty="0" err="1"/>
              <a:t>emotion</a:t>
            </a:r>
            <a:r>
              <a:rPr lang="nl-NL" dirty="0"/>
              <a:t> (a </a:t>
            </a:r>
            <a:r>
              <a:rPr lang="nl-NL" dirty="0" err="1"/>
              <a:t>nominal</a:t>
            </a:r>
            <a:r>
              <a:rPr lang="nl-NL" dirty="0"/>
              <a:t> </a:t>
            </a:r>
            <a:r>
              <a:rPr lang="nl-NL" dirty="0" err="1"/>
              <a:t>variable</a:t>
            </a:r>
            <a:r>
              <a:rPr lang="nl-NL" dirty="0"/>
              <a:t>) </a:t>
            </a:r>
            <a:r>
              <a:rPr lang="nl-NL" dirty="0" err="1"/>
              <a:t>people</a:t>
            </a:r>
            <a:r>
              <a:rPr lang="nl-NL" dirty="0"/>
              <a:t> </a:t>
            </a:r>
            <a:r>
              <a:rPr lang="nl-NL" dirty="0" err="1"/>
              <a:t>experienced</a:t>
            </a:r>
            <a:r>
              <a:rPr lang="nl-NL" dirty="0"/>
              <a:t> </a:t>
            </a:r>
            <a:r>
              <a:rPr lang="nl-NL" dirty="0" err="1"/>
              <a:t>based</a:t>
            </a:r>
            <a:r>
              <a:rPr lang="nl-NL" dirty="0"/>
              <a:t> on 18 </a:t>
            </a:r>
            <a:r>
              <a:rPr lang="nl-NL" dirty="0" err="1"/>
              <a:t>appraisal</a:t>
            </a:r>
            <a:r>
              <a:rPr lang="nl-NL" dirty="0"/>
              <a:t> </a:t>
            </a:r>
            <a:r>
              <a:rPr lang="nl-NL" dirty="0" err="1"/>
              <a:t>dimensions</a:t>
            </a:r>
            <a:r>
              <a:rPr lang="nl-NL" dirty="0"/>
              <a:t> (</a:t>
            </a:r>
            <a:r>
              <a:rPr lang="nl-NL" dirty="0" err="1"/>
              <a:t>answers</a:t>
            </a:r>
            <a:r>
              <a:rPr lang="nl-NL" dirty="0"/>
              <a:t> to </a:t>
            </a:r>
            <a:r>
              <a:rPr lang="nl-NL" dirty="0" err="1"/>
              <a:t>likert</a:t>
            </a:r>
            <a:r>
              <a:rPr lang="nl-NL" dirty="0"/>
              <a:t> items)</a:t>
            </a:r>
          </a:p>
          <a:p>
            <a:r>
              <a:rPr lang="nl-NL" dirty="0"/>
              <a:t>How to </a:t>
            </a:r>
            <a:r>
              <a:rPr lang="nl-NL" dirty="0" err="1"/>
              <a:t>weigh</a:t>
            </a:r>
            <a:r>
              <a:rPr lang="nl-NL" dirty="0"/>
              <a:t> </a:t>
            </a:r>
            <a:r>
              <a:rPr lang="nl-NL" dirty="0" err="1"/>
              <a:t>the</a:t>
            </a:r>
            <a:r>
              <a:rPr lang="nl-NL" dirty="0"/>
              <a:t> </a:t>
            </a:r>
            <a:r>
              <a:rPr lang="nl-NL" dirty="0" err="1"/>
              <a:t>appraisal</a:t>
            </a:r>
            <a:r>
              <a:rPr lang="nl-NL" dirty="0"/>
              <a:t> </a:t>
            </a:r>
            <a:r>
              <a:rPr lang="nl-NL" dirty="0" err="1"/>
              <a:t>dimension</a:t>
            </a:r>
            <a:r>
              <a:rPr lang="nl-NL" dirty="0"/>
              <a:t> to get </a:t>
            </a:r>
            <a:r>
              <a:rPr lang="nl-NL" dirty="0" err="1"/>
              <a:t>the</a:t>
            </a:r>
            <a:r>
              <a:rPr lang="nl-NL" dirty="0"/>
              <a:t> best </a:t>
            </a:r>
            <a:r>
              <a:rPr lang="nl-NL" dirty="0" err="1"/>
              <a:t>prediction</a:t>
            </a:r>
            <a:r>
              <a:rPr lang="nl-NL" dirty="0"/>
              <a:t>? </a:t>
            </a:r>
          </a:p>
          <a:p>
            <a:r>
              <a:rPr lang="nl-NL" dirty="0" err="1"/>
              <a:t>Used</a:t>
            </a:r>
            <a:r>
              <a:rPr lang="nl-NL" dirty="0"/>
              <a:t> a </a:t>
            </a:r>
            <a:r>
              <a:rPr lang="nl-NL" dirty="0" err="1"/>
              <a:t>genetic</a:t>
            </a:r>
            <a:r>
              <a:rPr lang="nl-NL" dirty="0"/>
              <a:t> </a:t>
            </a:r>
            <a:r>
              <a:rPr lang="nl-NL" dirty="0" err="1"/>
              <a:t>algorithm</a:t>
            </a:r>
            <a:r>
              <a:rPr lang="nl-NL" dirty="0"/>
              <a:t> </a:t>
            </a:r>
            <a:r>
              <a:rPr lang="nl-NL" dirty="0" err="1"/>
              <a:t>called</a:t>
            </a:r>
            <a:r>
              <a:rPr lang="nl-NL" dirty="0"/>
              <a:t> </a:t>
            </a:r>
            <a:r>
              <a:rPr lang="nl-NL" dirty="0" err="1"/>
              <a:t>Differential</a:t>
            </a:r>
            <a:r>
              <a:rPr lang="nl-NL" dirty="0"/>
              <a:t> </a:t>
            </a:r>
            <a:r>
              <a:rPr lang="nl-NL" dirty="0" err="1"/>
              <a:t>Evolution</a:t>
            </a:r>
            <a:r>
              <a:rPr lang="nl-NL" dirty="0"/>
              <a:t> (</a:t>
            </a:r>
            <a:r>
              <a:rPr lang="nl-NL" dirty="0" err="1"/>
              <a:t>Israel</a:t>
            </a:r>
            <a:r>
              <a:rPr lang="nl-NL" dirty="0"/>
              <a:t> and </a:t>
            </a:r>
            <a:r>
              <a:rPr lang="nl-NL" dirty="0" err="1"/>
              <a:t>Schonbrodt</a:t>
            </a:r>
            <a:r>
              <a:rPr lang="nl-NL" dirty="0"/>
              <a:t> 2019), </a:t>
            </a:r>
            <a:r>
              <a:rPr lang="nl-NL" dirty="0" err="1"/>
              <a:t>searches</a:t>
            </a:r>
            <a:r>
              <a:rPr lang="nl-NL" dirty="0"/>
              <a:t> for </a:t>
            </a:r>
            <a:r>
              <a:rPr lang="nl-NL" dirty="0" err="1"/>
              <a:t>optimal</a:t>
            </a:r>
            <a:r>
              <a:rPr lang="nl-NL" dirty="0"/>
              <a:t> solution.</a:t>
            </a:r>
          </a:p>
        </p:txBody>
      </p:sp>
      <p:sp>
        <p:nvSpPr>
          <p:cNvPr id="4" name="TextBox 3">
            <a:extLst>
              <a:ext uri="{FF2B5EF4-FFF2-40B4-BE49-F238E27FC236}">
                <a16:creationId xmlns:a16="http://schemas.microsoft.com/office/drawing/2014/main" id="{F9865810-579E-7B68-9DE1-7EE875DDFB76}"/>
              </a:ext>
            </a:extLst>
          </p:cNvPr>
          <p:cNvSpPr txBox="1"/>
          <p:nvPr/>
        </p:nvSpPr>
        <p:spPr>
          <a:xfrm>
            <a:off x="76200" y="6400800"/>
            <a:ext cx="8839200" cy="646331"/>
          </a:xfrm>
          <a:prstGeom prst="rect">
            <a:avLst/>
          </a:prstGeom>
          <a:noFill/>
        </p:spPr>
        <p:txBody>
          <a:bodyPr wrap="square" rtlCol="0">
            <a:spAutoFit/>
          </a:bodyPr>
          <a:lstStyle/>
          <a:p>
            <a:r>
              <a:rPr lang="nl-NL" sz="1200" dirty="0" err="1"/>
              <a:t>Note</a:t>
            </a:r>
            <a:r>
              <a:rPr lang="nl-NL" sz="1200" dirty="0"/>
              <a:t>: </a:t>
            </a:r>
            <a:r>
              <a:rPr lang="en-US" sz="1200" dirty="0">
                <a:effectLst/>
              </a:rPr>
              <a:t>Rebasso, Isabella. 2023. </a:t>
            </a:r>
            <a:r>
              <a:rPr lang="en-US" sz="1200" i="1" dirty="0">
                <a:effectLst/>
              </a:rPr>
              <a:t>Feeling Within Reason: How Appraisals Shape Emotional Responses to Politics</a:t>
            </a:r>
            <a:r>
              <a:rPr lang="en-US" sz="1200" dirty="0">
                <a:effectLst/>
              </a:rPr>
              <a:t>. Dissertation University of Amsterdam.</a:t>
            </a:r>
          </a:p>
          <a:p>
            <a:endParaRPr lang="nl-NL" sz="1200" dirty="0"/>
          </a:p>
        </p:txBody>
      </p:sp>
    </p:spTree>
    <p:extLst>
      <p:ext uri="{BB962C8B-B14F-4D97-AF65-F5344CB8AC3E}">
        <p14:creationId xmlns:p14="http://schemas.microsoft.com/office/powerpoint/2010/main" val="17266513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ECC07320-C2CA-4E29-8481-9D9E143C7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Content Placeholder 4" descr="A person standing at a podium with colorful art&#10;&#10;Description automatically generated">
            <a:extLst>
              <a:ext uri="{FF2B5EF4-FFF2-40B4-BE49-F238E27FC236}">
                <a16:creationId xmlns:a16="http://schemas.microsoft.com/office/drawing/2014/main" id="{11A8BE59-E57B-375F-845C-C468F0345E24}"/>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32559" r="6901" b="1"/>
          <a:stretch/>
        </p:blipFill>
        <p:spPr>
          <a:xfrm>
            <a:off x="20" y="10"/>
            <a:ext cx="7252212" cy="6857990"/>
          </a:xfrm>
          <a:prstGeom prst="rect">
            <a:avLst/>
          </a:prstGeom>
        </p:spPr>
      </p:pic>
      <p:sp>
        <p:nvSpPr>
          <p:cNvPr id="12" name="Rectangle 11">
            <a:extLst>
              <a:ext uri="{FF2B5EF4-FFF2-40B4-BE49-F238E27FC236}">
                <a16:creationId xmlns:a16="http://schemas.microsoft.com/office/drawing/2014/main" id="{178FB36B-5BFE-42CA-BC60-1115E0D95E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843764" y="0"/>
            <a:ext cx="5300233" cy="6858000"/>
          </a:xfrm>
          <a:prstGeom prst="rect">
            <a:avLst/>
          </a:prstGeom>
          <a:gradFill>
            <a:gsLst>
              <a:gs pos="48000">
                <a:schemeClr val="tx1"/>
              </a:gs>
              <a:gs pos="35000">
                <a:schemeClr val="tx1">
                  <a:alpha val="77000"/>
                </a:schemeClr>
              </a:gs>
              <a:gs pos="19000">
                <a:schemeClr val="tx1">
                  <a:alpha val="38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0861116-985F-B66A-77FF-DCB9E35F1142}"/>
              </a:ext>
            </a:extLst>
          </p:cNvPr>
          <p:cNvSpPr>
            <a:spLocks noGrp="1"/>
          </p:cNvSpPr>
          <p:nvPr>
            <p:ph type="title"/>
          </p:nvPr>
        </p:nvSpPr>
        <p:spPr>
          <a:xfrm>
            <a:off x="6096000" y="2209800"/>
            <a:ext cx="2584324" cy="3904753"/>
          </a:xfrm>
          <a:noFill/>
        </p:spPr>
        <p:txBody>
          <a:bodyPr vert="horz" lIns="91440" tIns="45720" rIns="91440" bIns="45720" rtlCol="0" anchor="b">
            <a:noAutofit/>
          </a:bodyPr>
          <a:lstStyle/>
          <a:p>
            <a:pPr algn="l">
              <a:lnSpc>
                <a:spcPct val="90000"/>
              </a:lnSpc>
            </a:pPr>
            <a:r>
              <a:rPr lang="en-US" sz="2000" dirty="0">
                <a:solidFill>
                  <a:schemeClr val="bg1"/>
                </a:solidFill>
              </a:rPr>
              <a:t>“I have to give a keynote speech about Computational Social Science tomorrow. I am not really an expert on this topic. But I have always been puzzled and fascinated by this field. I have done some work in this field, but </a:t>
            </a:r>
            <a:r>
              <a:rPr lang="en-US" sz="2000" dirty="0" err="1">
                <a:solidFill>
                  <a:schemeClr val="bg1"/>
                </a:solidFill>
              </a:rPr>
              <a:t>i</a:t>
            </a:r>
            <a:r>
              <a:rPr lang="en-US" sz="2000" dirty="0">
                <a:solidFill>
                  <a:schemeClr val="bg1"/>
                </a:solidFill>
              </a:rPr>
              <a:t> also feel out of touch with the broader field. My broader topic of research is Emotions in Politics. Can you make an artistic illustration using an expressionist painting style based on these instructions? “</a:t>
            </a:r>
          </a:p>
        </p:txBody>
      </p:sp>
    </p:spTree>
    <p:extLst>
      <p:ext uri="{BB962C8B-B14F-4D97-AF65-F5344CB8AC3E}">
        <p14:creationId xmlns:p14="http://schemas.microsoft.com/office/powerpoint/2010/main" val="12487182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79F4C0-FE04-03E4-5775-30D43AB8BBC6}"/>
              </a:ext>
            </a:extLst>
          </p:cNvPr>
          <p:cNvSpPr>
            <a:spLocks noGrp="1"/>
          </p:cNvSpPr>
          <p:nvPr>
            <p:ph type="title"/>
          </p:nvPr>
        </p:nvSpPr>
        <p:spPr/>
        <p:txBody>
          <a:bodyPr/>
          <a:lstStyle/>
          <a:p>
            <a:r>
              <a:rPr lang="nl-NL" dirty="0" err="1"/>
              <a:t>Predicting</a:t>
            </a:r>
            <a:r>
              <a:rPr lang="nl-NL" dirty="0"/>
              <a:t> </a:t>
            </a:r>
            <a:r>
              <a:rPr lang="nl-NL" dirty="0" err="1"/>
              <a:t>emotion</a:t>
            </a:r>
            <a:r>
              <a:rPr lang="nl-NL" dirty="0"/>
              <a:t> labels</a:t>
            </a:r>
          </a:p>
        </p:txBody>
      </p:sp>
      <p:pic>
        <p:nvPicPr>
          <p:cNvPr id="13" name="Content Placeholder 12">
            <a:extLst>
              <a:ext uri="{FF2B5EF4-FFF2-40B4-BE49-F238E27FC236}">
                <a16:creationId xmlns:a16="http://schemas.microsoft.com/office/drawing/2014/main" id="{3E092836-D2F3-FA08-1754-FD54F566DC5A}"/>
              </a:ext>
            </a:extLst>
          </p:cNvPr>
          <p:cNvPicPr>
            <a:picLocks noGrp="1" noChangeAspect="1"/>
          </p:cNvPicPr>
          <p:nvPr>
            <p:ph idx="1"/>
          </p:nvPr>
        </p:nvPicPr>
        <p:blipFill>
          <a:blip r:embed="rId2"/>
          <a:stretch>
            <a:fillRect/>
          </a:stretch>
        </p:blipFill>
        <p:spPr>
          <a:xfrm>
            <a:off x="1295400" y="2057400"/>
            <a:ext cx="7072829" cy="2622014"/>
          </a:xfrm>
        </p:spPr>
      </p:pic>
      <p:sp>
        <p:nvSpPr>
          <p:cNvPr id="14" name="TextBox 13">
            <a:extLst>
              <a:ext uri="{FF2B5EF4-FFF2-40B4-BE49-F238E27FC236}">
                <a16:creationId xmlns:a16="http://schemas.microsoft.com/office/drawing/2014/main" id="{3BF740F8-C1EC-CF33-58D9-EF5839496A25}"/>
              </a:ext>
            </a:extLst>
          </p:cNvPr>
          <p:cNvSpPr txBox="1"/>
          <p:nvPr/>
        </p:nvSpPr>
        <p:spPr>
          <a:xfrm>
            <a:off x="76200" y="6400800"/>
            <a:ext cx="8839200" cy="646331"/>
          </a:xfrm>
          <a:prstGeom prst="rect">
            <a:avLst/>
          </a:prstGeom>
          <a:noFill/>
        </p:spPr>
        <p:txBody>
          <a:bodyPr wrap="square" rtlCol="0">
            <a:spAutoFit/>
          </a:bodyPr>
          <a:lstStyle/>
          <a:p>
            <a:r>
              <a:rPr lang="nl-NL" sz="1200" dirty="0" err="1"/>
              <a:t>Note</a:t>
            </a:r>
            <a:r>
              <a:rPr lang="nl-NL" sz="1200" dirty="0"/>
              <a:t>: </a:t>
            </a:r>
            <a:r>
              <a:rPr lang="en-US" sz="1200" dirty="0">
                <a:effectLst/>
              </a:rPr>
              <a:t>Rebasso, Isabella. 2023. </a:t>
            </a:r>
            <a:r>
              <a:rPr lang="en-US" sz="1200" i="1" dirty="0">
                <a:effectLst/>
              </a:rPr>
              <a:t>Feeling Within Reason: How Appraisals Shape Emotional Responses to Politics</a:t>
            </a:r>
            <a:r>
              <a:rPr lang="en-US" sz="1200" dirty="0">
                <a:effectLst/>
              </a:rPr>
              <a:t>. Dissertation University of Amsterdam.</a:t>
            </a:r>
          </a:p>
          <a:p>
            <a:endParaRPr lang="nl-NL" sz="1200" dirty="0"/>
          </a:p>
        </p:txBody>
      </p:sp>
    </p:spTree>
    <p:extLst>
      <p:ext uri="{BB962C8B-B14F-4D97-AF65-F5344CB8AC3E}">
        <p14:creationId xmlns:p14="http://schemas.microsoft.com/office/powerpoint/2010/main" val="38999222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C819CC-BEA7-F265-217C-01F072CC64D3}"/>
              </a:ext>
            </a:extLst>
          </p:cNvPr>
          <p:cNvSpPr>
            <a:spLocks noGrp="1"/>
          </p:cNvSpPr>
          <p:nvPr>
            <p:ph type="title"/>
          </p:nvPr>
        </p:nvSpPr>
        <p:spPr/>
        <p:txBody>
          <a:bodyPr>
            <a:normAutofit fontScale="90000"/>
          </a:bodyPr>
          <a:lstStyle/>
          <a:p>
            <a:r>
              <a:rPr lang="nl-NL" sz="4400" dirty="0"/>
              <a:t>2. </a:t>
            </a:r>
            <a:r>
              <a:rPr lang="nl-NL" sz="4400" dirty="0" err="1"/>
              <a:t>Methods</a:t>
            </a:r>
            <a:r>
              <a:rPr lang="nl-NL" sz="4400" dirty="0"/>
              <a:t> to </a:t>
            </a:r>
            <a:r>
              <a:rPr lang="nl-NL" sz="4400" dirty="0" err="1"/>
              <a:t>improve</a:t>
            </a:r>
            <a:r>
              <a:rPr lang="nl-NL" sz="4400" dirty="0"/>
              <a:t> </a:t>
            </a:r>
            <a:r>
              <a:rPr lang="nl-NL" sz="4400" dirty="0" err="1"/>
              <a:t>classification</a:t>
            </a:r>
            <a:r>
              <a:rPr lang="nl-NL" sz="4400" dirty="0"/>
              <a:t> and </a:t>
            </a:r>
            <a:r>
              <a:rPr lang="nl-NL" sz="4400" dirty="0" err="1"/>
              <a:t>prediction</a:t>
            </a:r>
            <a:endParaRPr lang="nl-NL" dirty="0"/>
          </a:p>
        </p:txBody>
      </p:sp>
      <p:sp>
        <p:nvSpPr>
          <p:cNvPr id="3" name="Content Placeholder 2">
            <a:extLst>
              <a:ext uri="{FF2B5EF4-FFF2-40B4-BE49-F238E27FC236}">
                <a16:creationId xmlns:a16="http://schemas.microsoft.com/office/drawing/2014/main" id="{ABC0C752-C313-37C8-B216-4BF747E0AA0B}"/>
              </a:ext>
            </a:extLst>
          </p:cNvPr>
          <p:cNvSpPr>
            <a:spLocks noGrp="1"/>
          </p:cNvSpPr>
          <p:nvPr>
            <p:ph idx="1"/>
          </p:nvPr>
        </p:nvSpPr>
        <p:spPr/>
        <p:txBody>
          <a:bodyPr/>
          <a:lstStyle/>
          <a:p>
            <a:r>
              <a:rPr lang="nl-NL" dirty="0"/>
              <a:t>Massive development but</a:t>
            </a:r>
          </a:p>
          <a:p>
            <a:pPr lvl="1"/>
            <a:r>
              <a:rPr lang="nl-NL" dirty="0" err="1"/>
              <a:t>Mostly</a:t>
            </a:r>
            <a:r>
              <a:rPr lang="nl-NL" dirty="0"/>
              <a:t> </a:t>
            </a:r>
            <a:r>
              <a:rPr lang="nl-NL" dirty="0" err="1"/>
              <a:t>descriptive</a:t>
            </a:r>
            <a:endParaRPr lang="nl-NL" dirty="0"/>
          </a:p>
          <a:p>
            <a:pPr lvl="1"/>
            <a:r>
              <a:rPr lang="nl-NL" dirty="0" err="1"/>
              <a:t>Did</a:t>
            </a:r>
            <a:r>
              <a:rPr lang="nl-NL" dirty="0"/>
              <a:t> </a:t>
            </a:r>
            <a:r>
              <a:rPr lang="nl-NL" dirty="0" err="1"/>
              <a:t>it</a:t>
            </a:r>
            <a:r>
              <a:rPr lang="nl-NL" dirty="0"/>
              <a:t> </a:t>
            </a:r>
            <a:r>
              <a:rPr lang="nl-NL" dirty="0" err="1"/>
              <a:t>explain</a:t>
            </a:r>
            <a:r>
              <a:rPr lang="nl-NL" dirty="0"/>
              <a:t> more?</a:t>
            </a:r>
          </a:p>
          <a:p>
            <a:pPr lvl="1"/>
            <a:r>
              <a:rPr lang="nl-NL" dirty="0" err="1"/>
              <a:t>Confused</a:t>
            </a:r>
            <a:r>
              <a:rPr lang="nl-NL" dirty="0"/>
              <a:t> </a:t>
            </a:r>
            <a:r>
              <a:rPr lang="nl-NL" dirty="0" err="1"/>
              <a:t>prediction</a:t>
            </a:r>
            <a:endParaRPr lang="nl-NL" dirty="0"/>
          </a:p>
          <a:p>
            <a:r>
              <a:rPr lang="nl-NL" dirty="0" err="1"/>
              <a:t>Better</a:t>
            </a:r>
            <a:r>
              <a:rPr lang="nl-NL" dirty="0"/>
              <a:t> </a:t>
            </a:r>
            <a:r>
              <a:rPr lang="nl-NL" dirty="0" err="1"/>
              <a:t>alignment</a:t>
            </a:r>
            <a:r>
              <a:rPr lang="nl-NL" dirty="0"/>
              <a:t> of these different goals</a:t>
            </a:r>
          </a:p>
        </p:txBody>
      </p:sp>
    </p:spTree>
    <p:extLst>
      <p:ext uri="{BB962C8B-B14F-4D97-AF65-F5344CB8AC3E}">
        <p14:creationId xmlns:p14="http://schemas.microsoft.com/office/powerpoint/2010/main" val="21997493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814DBAC-C1E0-0A10-DF95-F05CAF9B66F3}"/>
              </a:ext>
            </a:extLst>
          </p:cNvPr>
          <p:cNvSpPr>
            <a:spLocks noGrp="1"/>
          </p:cNvSpPr>
          <p:nvPr>
            <p:ph idx="1"/>
          </p:nvPr>
        </p:nvSpPr>
        <p:spPr>
          <a:xfrm>
            <a:off x="457200" y="1600200"/>
            <a:ext cx="4191000" cy="4525963"/>
          </a:xfrm>
        </p:spPr>
        <p:txBody>
          <a:bodyPr/>
          <a:lstStyle/>
          <a:p>
            <a:r>
              <a:rPr lang="nl-NL" dirty="0"/>
              <a:t>How do </a:t>
            </a:r>
            <a:r>
              <a:rPr lang="nl-NL" dirty="0" err="1"/>
              <a:t>parties</a:t>
            </a:r>
            <a:r>
              <a:rPr lang="nl-NL" dirty="0"/>
              <a:t> (</a:t>
            </a:r>
            <a:r>
              <a:rPr lang="nl-NL" dirty="0" err="1"/>
              <a:t>decision</a:t>
            </a:r>
            <a:r>
              <a:rPr lang="nl-NL" dirty="0"/>
              <a:t>-making </a:t>
            </a:r>
            <a:r>
              <a:rPr lang="nl-NL" dirty="0" err="1"/>
              <a:t>rules</a:t>
            </a:r>
            <a:r>
              <a:rPr lang="nl-NL" dirty="0"/>
              <a:t>) </a:t>
            </a:r>
            <a:r>
              <a:rPr lang="nl-NL" dirty="0" err="1"/>
              <a:t>compete</a:t>
            </a:r>
            <a:r>
              <a:rPr lang="nl-NL" dirty="0"/>
              <a:t>, and </a:t>
            </a:r>
            <a:r>
              <a:rPr lang="nl-NL" dirty="0" err="1"/>
              <a:t>what</a:t>
            </a:r>
            <a:r>
              <a:rPr lang="nl-NL" dirty="0"/>
              <a:t> is best for </a:t>
            </a:r>
            <a:r>
              <a:rPr lang="nl-NL" dirty="0" err="1"/>
              <a:t>representation</a:t>
            </a:r>
            <a:r>
              <a:rPr lang="nl-NL" dirty="0"/>
              <a:t>?</a:t>
            </a:r>
          </a:p>
          <a:p>
            <a:r>
              <a:rPr lang="nl-NL" dirty="0" err="1"/>
              <a:t>Aggregator</a:t>
            </a:r>
            <a:r>
              <a:rPr lang="nl-NL" dirty="0"/>
              <a:t> </a:t>
            </a:r>
            <a:r>
              <a:rPr lang="nl-NL" dirty="0" err="1"/>
              <a:t>rule</a:t>
            </a:r>
            <a:r>
              <a:rPr lang="nl-NL" dirty="0"/>
              <a:t> </a:t>
            </a:r>
            <a:r>
              <a:rPr lang="nl-NL" dirty="0" err="1"/>
              <a:t>outperforms</a:t>
            </a:r>
            <a:r>
              <a:rPr lang="nl-NL" dirty="0"/>
              <a:t> </a:t>
            </a:r>
            <a:r>
              <a:rPr lang="nl-NL" dirty="0" err="1"/>
              <a:t>other</a:t>
            </a:r>
            <a:r>
              <a:rPr lang="nl-NL" dirty="0"/>
              <a:t> </a:t>
            </a:r>
            <a:r>
              <a:rPr lang="nl-NL" dirty="0" err="1"/>
              <a:t>rules</a:t>
            </a:r>
            <a:r>
              <a:rPr lang="nl-NL" dirty="0"/>
              <a:t>.</a:t>
            </a:r>
          </a:p>
        </p:txBody>
      </p:sp>
      <p:pic>
        <p:nvPicPr>
          <p:cNvPr id="3078" name="Picture 6">
            <a:extLst>
              <a:ext uri="{FF2B5EF4-FFF2-40B4-BE49-F238E27FC236}">
                <a16:creationId xmlns:a16="http://schemas.microsoft.com/office/drawing/2014/main" id="{6B25E614-3129-3F48-D131-80FB4C52C1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00600" y="228600"/>
            <a:ext cx="3905250" cy="5895975"/>
          </a:xfrm>
          <a:prstGeom prst="rect">
            <a:avLst/>
          </a:prstGeom>
          <a:noFill/>
          <a:extLst>
            <a:ext uri="{909E8E84-426E-40DD-AFC4-6F175D3DCCD1}">
              <a14:hiddenFill xmlns:a14="http://schemas.microsoft.com/office/drawing/2010/main">
                <a:solidFill>
                  <a:srgbClr val="FFFFFF"/>
                </a:solidFill>
              </a14:hiddenFill>
            </a:ext>
          </a:extLst>
        </p:spPr>
      </p:pic>
      <p:sp>
        <p:nvSpPr>
          <p:cNvPr id="9" name="Title 8">
            <a:extLst>
              <a:ext uri="{FF2B5EF4-FFF2-40B4-BE49-F238E27FC236}">
                <a16:creationId xmlns:a16="http://schemas.microsoft.com/office/drawing/2014/main" id="{F7D20E7B-A798-287D-B66C-6C37D651ABF9}"/>
              </a:ext>
            </a:extLst>
          </p:cNvPr>
          <p:cNvSpPr>
            <a:spLocks noGrp="1"/>
          </p:cNvSpPr>
          <p:nvPr>
            <p:ph type="title"/>
          </p:nvPr>
        </p:nvSpPr>
        <p:spPr>
          <a:xfrm>
            <a:off x="457200" y="274638"/>
            <a:ext cx="4267200" cy="1143000"/>
          </a:xfrm>
        </p:spPr>
        <p:txBody>
          <a:bodyPr>
            <a:normAutofit fontScale="90000"/>
          </a:bodyPr>
          <a:lstStyle/>
          <a:p>
            <a:r>
              <a:rPr lang="nl-NL" dirty="0"/>
              <a:t>3. Building a Model</a:t>
            </a:r>
          </a:p>
        </p:txBody>
      </p:sp>
    </p:spTree>
    <p:extLst>
      <p:ext uri="{BB962C8B-B14F-4D97-AF65-F5344CB8AC3E}">
        <p14:creationId xmlns:p14="http://schemas.microsoft.com/office/powerpoint/2010/main" val="21129484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ABE3A33-3134-0C0F-857F-A2FC10FE1996}"/>
              </a:ext>
            </a:extLst>
          </p:cNvPr>
          <p:cNvPicPr>
            <a:picLocks noChangeAspect="1"/>
          </p:cNvPicPr>
          <p:nvPr/>
        </p:nvPicPr>
        <p:blipFill>
          <a:blip r:embed="rId2"/>
          <a:stretch>
            <a:fillRect/>
          </a:stretch>
        </p:blipFill>
        <p:spPr>
          <a:xfrm>
            <a:off x="0" y="381000"/>
            <a:ext cx="9144000" cy="5143500"/>
          </a:xfrm>
          <a:prstGeom prst="rect">
            <a:avLst/>
          </a:prstGeom>
        </p:spPr>
      </p:pic>
    </p:spTree>
    <p:extLst>
      <p:ext uri="{BB962C8B-B14F-4D97-AF65-F5344CB8AC3E}">
        <p14:creationId xmlns:p14="http://schemas.microsoft.com/office/powerpoint/2010/main" val="46195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80F862-555C-476D-6AC3-2F8BA9067539}"/>
              </a:ext>
            </a:extLst>
          </p:cNvPr>
          <p:cNvSpPr>
            <a:spLocks noGrp="1"/>
          </p:cNvSpPr>
          <p:nvPr>
            <p:ph type="title"/>
          </p:nvPr>
        </p:nvSpPr>
        <p:spPr/>
        <p:txBody>
          <a:bodyPr>
            <a:normAutofit fontScale="90000"/>
          </a:bodyPr>
          <a:lstStyle/>
          <a:p>
            <a:r>
              <a:rPr lang="nl-NL" dirty="0"/>
              <a:t>A Model of </a:t>
            </a:r>
            <a:r>
              <a:rPr lang="nl-NL" dirty="0" err="1"/>
              <a:t>Affective</a:t>
            </a:r>
            <a:r>
              <a:rPr lang="nl-NL" dirty="0"/>
              <a:t> </a:t>
            </a:r>
            <a:r>
              <a:rPr lang="nl-NL" dirty="0" err="1"/>
              <a:t>Representation</a:t>
            </a:r>
            <a:endParaRPr lang="nl-NL" dirty="0"/>
          </a:p>
        </p:txBody>
      </p:sp>
      <p:sp>
        <p:nvSpPr>
          <p:cNvPr id="3" name="Content Placeholder 2">
            <a:extLst>
              <a:ext uri="{FF2B5EF4-FFF2-40B4-BE49-F238E27FC236}">
                <a16:creationId xmlns:a16="http://schemas.microsoft.com/office/drawing/2014/main" id="{A869CF48-9CF5-FA81-B21F-6D634F510CAC}"/>
              </a:ext>
            </a:extLst>
          </p:cNvPr>
          <p:cNvSpPr>
            <a:spLocks noGrp="1"/>
          </p:cNvSpPr>
          <p:nvPr>
            <p:ph idx="1"/>
          </p:nvPr>
        </p:nvSpPr>
        <p:spPr/>
        <p:txBody>
          <a:bodyPr/>
          <a:lstStyle/>
          <a:p>
            <a:endParaRPr lang="nl-NL" dirty="0"/>
          </a:p>
        </p:txBody>
      </p:sp>
      <p:pic>
        <p:nvPicPr>
          <p:cNvPr id="5" name="Picture 4">
            <a:extLst>
              <a:ext uri="{FF2B5EF4-FFF2-40B4-BE49-F238E27FC236}">
                <a16:creationId xmlns:a16="http://schemas.microsoft.com/office/drawing/2014/main" id="{A252A754-772D-480F-F0E3-590541C7A393}"/>
              </a:ext>
            </a:extLst>
          </p:cNvPr>
          <p:cNvPicPr>
            <a:picLocks noChangeAspect="1"/>
          </p:cNvPicPr>
          <p:nvPr/>
        </p:nvPicPr>
        <p:blipFill>
          <a:blip r:embed="rId2"/>
          <a:stretch>
            <a:fillRect/>
          </a:stretch>
        </p:blipFill>
        <p:spPr>
          <a:xfrm>
            <a:off x="914400" y="1370373"/>
            <a:ext cx="7312476" cy="5487627"/>
          </a:xfrm>
          <a:prstGeom prst="rect">
            <a:avLst/>
          </a:prstGeom>
        </p:spPr>
      </p:pic>
    </p:spTree>
    <p:extLst>
      <p:ext uri="{BB962C8B-B14F-4D97-AF65-F5344CB8AC3E}">
        <p14:creationId xmlns:p14="http://schemas.microsoft.com/office/powerpoint/2010/main" val="27042678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1D3EEF-62F5-2B6A-94ED-DC47BF2BE8A8}"/>
              </a:ext>
            </a:extLst>
          </p:cNvPr>
          <p:cNvSpPr>
            <a:spLocks noGrp="1"/>
          </p:cNvSpPr>
          <p:nvPr>
            <p:ph type="title"/>
          </p:nvPr>
        </p:nvSpPr>
        <p:spPr/>
        <p:txBody>
          <a:bodyPr>
            <a:normAutofit fontScale="90000"/>
          </a:bodyPr>
          <a:lstStyle/>
          <a:p>
            <a:r>
              <a:rPr lang="nl-NL" dirty="0"/>
              <a:t>A Model of </a:t>
            </a:r>
            <a:r>
              <a:rPr lang="nl-NL" dirty="0" err="1"/>
              <a:t>Affective</a:t>
            </a:r>
            <a:r>
              <a:rPr lang="nl-NL" dirty="0"/>
              <a:t> </a:t>
            </a:r>
            <a:r>
              <a:rPr lang="nl-NL" dirty="0" err="1"/>
              <a:t>Representation</a:t>
            </a:r>
            <a:endParaRPr lang="nl-NL" dirty="0"/>
          </a:p>
        </p:txBody>
      </p:sp>
      <p:sp>
        <p:nvSpPr>
          <p:cNvPr id="3" name="Content Placeholder 2">
            <a:extLst>
              <a:ext uri="{FF2B5EF4-FFF2-40B4-BE49-F238E27FC236}">
                <a16:creationId xmlns:a16="http://schemas.microsoft.com/office/drawing/2014/main" id="{B9F2AA68-3C6C-55C8-A99E-863B20E5B0EC}"/>
              </a:ext>
            </a:extLst>
          </p:cNvPr>
          <p:cNvSpPr>
            <a:spLocks noGrp="1"/>
          </p:cNvSpPr>
          <p:nvPr>
            <p:ph idx="1"/>
          </p:nvPr>
        </p:nvSpPr>
        <p:spPr/>
        <p:txBody>
          <a:bodyPr/>
          <a:lstStyle/>
          <a:p>
            <a:r>
              <a:rPr lang="nl-NL" dirty="0" err="1"/>
              <a:t>Aggregator</a:t>
            </a:r>
            <a:r>
              <a:rPr lang="nl-NL" dirty="0"/>
              <a:t>; Hunter?</a:t>
            </a:r>
          </a:p>
          <a:p>
            <a:r>
              <a:rPr lang="nl-NL" dirty="0"/>
              <a:t>But </a:t>
            </a:r>
            <a:r>
              <a:rPr lang="nl-NL" dirty="0" err="1"/>
              <a:t>how</a:t>
            </a:r>
            <a:r>
              <a:rPr lang="nl-NL" dirty="0"/>
              <a:t> </a:t>
            </a:r>
            <a:r>
              <a:rPr lang="nl-NL" dirty="0" err="1"/>
              <a:t>fixed</a:t>
            </a:r>
            <a:r>
              <a:rPr lang="nl-NL" dirty="0"/>
              <a:t> are </a:t>
            </a:r>
            <a:r>
              <a:rPr lang="nl-NL" dirty="0" err="1"/>
              <a:t>preferences</a:t>
            </a:r>
            <a:r>
              <a:rPr lang="nl-NL" dirty="0"/>
              <a:t>? </a:t>
            </a:r>
          </a:p>
          <a:p>
            <a:r>
              <a:rPr lang="nl-NL" dirty="0" err="1"/>
              <a:t>Thermostatic</a:t>
            </a:r>
            <a:r>
              <a:rPr lang="nl-NL" dirty="0"/>
              <a:t> model </a:t>
            </a:r>
          </a:p>
          <a:p>
            <a:r>
              <a:rPr lang="nl-NL" dirty="0" err="1"/>
              <a:t>Rational</a:t>
            </a:r>
            <a:r>
              <a:rPr lang="nl-NL" dirty="0"/>
              <a:t> </a:t>
            </a:r>
            <a:r>
              <a:rPr lang="nl-NL" dirty="0" err="1"/>
              <a:t>anticipation</a:t>
            </a:r>
            <a:r>
              <a:rPr lang="nl-NL" dirty="0"/>
              <a:t>, Win-</a:t>
            </a:r>
            <a:r>
              <a:rPr lang="nl-NL" dirty="0" err="1"/>
              <a:t>Stay</a:t>
            </a:r>
            <a:r>
              <a:rPr lang="nl-NL" dirty="0"/>
              <a:t>-</a:t>
            </a:r>
            <a:r>
              <a:rPr lang="nl-NL" dirty="0" err="1"/>
              <a:t>Lose</a:t>
            </a:r>
            <a:r>
              <a:rPr lang="nl-NL" dirty="0"/>
              <a:t>-Shift</a:t>
            </a:r>
          </a:p>
          <a:p>
            <a:pPr marL="0" indent="0">
              <a:buNone/>
            </a:pPr>
            <a:endParaRPr lang="nl-NL" dirty="0"/>
          </a:p>
        </p:txBody>
      </p:sp>
    </p:spTree>
    <p:extLst>
      <p:ext uri="{BB962C8B-B14F-4D97-AF65-F5344CB8AC3E}">
        <p14:creationId xmlns:p14="http://schemas.microsoft.com/office/powerpoint/2010/main" val="1036326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3F9F91-58C6-9157-EDE6-123A8EA7D81E}"/>
              </a:ext>
            </a:extLst>
          </p:cNvPr>
          <p:cNvSpPr>
            <a:spLocks noGrp="1"/>
          </p:cNvSpPr>
          <p:nvPr>
            <p:ph type="title"/>
          </p:nvPr>
        </p:nvSpPr>
        <p:spPr/>
        <p:txBody>
          <a:bodyPr/>
          <a:lstStyle/>
          <a:p>
            <a:r>
              <a:rPr lang="nl-NL" dirty="0"/>
              <a:t>3. Building a model</a:t>
            </a:r>
          </a:p>
        </p:txBody>
      </p:sp>
      <p:sp>
        <p:nvSpPr>
          <p:cNvPr id="3" name="Content Placeholder 2">
            <a:extLst>
              <a:ext uri="{FF2B5EF4-FFF2-40B4-BE49-F238E27FC236}">
                <a16:creationId xmlns:a16="http://schemas.microsoft.com/office/drawing/2014/main" id="{230DBF0F-BE08-512D-ACA6-F646D9E48746}"/>
              </a:ext>
            </a:extLst>
          </p:cNvPr>
          <p:cNvSpPr>
            <a:spLocks noGrp="1"/>
          </p:cNvSpPr>
          <p:nvPr>
            <p:ph idx="1"/>
          </p:nvPr>
        </p:nvSpPr>
        <p:spPr/>
        <p:txBody>
          <a:bodyPr/>
          <a:lstStyle/>
          <a:p>
            <a:r>
              <a:rPr lang="nl-NL" dirty="0" err="1"/>
              <a:t>Modeling</a:t>
            </a:r>
            <a:r>
              <a:rPr lang="nl-NL" dirty="0"/>
              <a:t> </a:t>
            </a:r>
            <a:r>
              <a:rPr lang="nl-NL" dirty="0" err="1"/>
              <a:t>dynamic</a:t>
            </a:r>
            <a:r>
              <a:rPr lang="nl-NL" dirty="0"/>
              <a:t> relations </a:t>
            </a:r>
            <a:r>
              <a:rPr lang="nl-NL" dirty="0" err="1"/>
              <a:t>between</a:t>
            </a:r>
            <a:r>
              <a:rPr lang="nl-NL" dirty="0"/>
              <a:t> </a:t>
            </a:r>
            <a:r>
              <a:rPr lang="nl-NL" dirty="0" err="1"/>
              <a:t>several</a:t>
            </a:r>
            <a:r>
              <a:rPr lang="nl-NL" dirty="0"/>
              <a:t> </a:t>
            </a:r>
            <a:r>
              <a:rPr lang="nl-NL" dirty="0" err="1"/>
              <a:t>elements</a:t>
            </a:r>
            <a:r>
              <a:rPr lang="nl-NL" dirty="0"/>
              <a:t> </a:t>
            </a:r>
            <a:r>
              <a:rPr lang="nl-NL" dirty="0" err="1"/>
              <a:t>vs</a:t>
            </a:r>
            <a:r>
              <a:rPr lang="nl-NL" dirty="0"/>
              <a:t>  a </a:t>
            </a:r>
            <a:r>
              <a:rPr lang="nl-NL" dirty="0" err="1"/>
              <a:t>static</a:t>
            </a:r>
            <a:r>
              <a:rPr lang="nl-NL" dirty="0"/>
              <a:t> </a:t>
            </a:r>
            <a:r>
              <a:rPr lang="nl-NL" dirty="0" err="1"/>
              <a:t>understanding</a:t>
            </a:r>
            <a:r>
              <a:rPr lang="nl-NL" dirty="0"/>
              <a:t> relations </a:t>
            </a:r>
            <a:r>
              <a:rPr lang="nl-NL" dirty="0" err="1"/>
              <a:t>between</a:t>
            </a:r>
            <a:r>
              <a:rPr lang="nl-NL" dirty="0"/>
              <a:t> </a:t>
            </a:r>
            <a:r>
              <a:rPr lang="nl-NL" dirty="0" err="1"/>
              <a:t>two</a:t>
            </a:r>
            <a:r>
              <a:rPr lang="nl-NL" dirty="0"/>
              <a:t> </a:t>
            </a:r>
            <a:r>
              <a:rPr lang="nl-NL" dirty="0" err="1"/>
              <a:t>elements</a:t>
            </a:r>
            <a:endParaRPr lang="nl-NL" dirty="0"/>
          </a:p>
          <a:p>
            <a:r>
              <a:rPr lang="nl-NL" dirty="0" err="1"/>
              <a:t>Modeling</a:t>
            </a:r>
            <a:r>
              <a:rPr lang="nl-NL" dirty="0"/>
              <a:t> </a:t>
            </a:r>
            <a:r>
              <a:rPr lang="nl-NL" dirty="0" err="1"/>
              <a:t>elements</a:t>
            </a:r>
            <a:r>
              <a:rPr lang="nl-NL" dirty="0"/>
              <a:t> </a:t>
            </a:r>
            <a:r>
              <a:rPr lang="nl-NL" dirty="0" err="1"/>
              <a:t>that</a:t>
            </a:r>
            <a:r>
              <a:rPr lang="nl-NL" dirty="0"/>
              <a:t> we </a:t>
            </a:r>
            <a:r>
              <a:rPr lang="nl-NL" dirty="0" err="1"/>
              <a:t>cannot</a:t>
            </a:r>
            <a:r>
              <a:rPr lang="nl-NL" dirty="0"/>
              <a:t> </a:t>
            </a:r>
            <a:r>
              <a:rPr lang="nl-NL" dirty="0" err="1"/>
              <a:t>measure</a:t>
            </a:r>
            <a:r>
              <a:rPr lang="nl-NL" dirty="0"/>
              <a:t> …</a:t>
            </a:r>
          </a:p>
          <a:p>
            <a:r>
              <a:rPr lang="nl-NL" dirty="0"/>
              <a:t>Building </a:t>
            </a:r>
            <a:r>
              <a:rPr lang="nl-NL" dirty="0" err="1"/>
              <a:t>contrasting</a:t>
            </a:r>
            <a:r>
              <a:rPr lang="nl-NL" dirty="0"/>
              <a:t> </a:t>
            </a:r>
            <a:r>
              <a:rPr lang="nl-NL" dirty="0" err="1"/>
              <a:t>models</a:t>
            </a:r>
            <a:endParaRPr lang="nl-NL" dirty="0"/>
          </a:p>
        </p:txBody>
      </p:sp>
    </p:spTree>
    <p:extLst>
      <p:ext uri="{BB962C8B-B14F-4D97-AF65-F5344CB8AC3E}">
        <p14:creationId xmlns:p14="http://schemas.microsoft.com/office/powerpoint/2010/main" val="41170257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D1558F-7AAF-4337-8534-EF396B0E7043}"/>
              </a:ext>
            </a:extLst>
          </p:cNvPr>
          <p:cNvSpPr>
            <a:spLocks noGrp="1"/>
          </p:cNvSpPr>
          <p:nvPr>
            <p:ph type="title"/>
          </p:nvPr>
        </p:nvSpPr>
        <p:spPr>
          <a:xfrm>
            <a:off x="0" y="274638"/>
            <a:ext cx="9144000" cy="646331"/>
          </a:xfrm>
        </p:spPr>
        <p:txBody>
          <a:bodyPr>
            <a:normAutofit/>
          </a:bodyPr>
          <a:lstStyle/>
          <a:p>
            <a:r>
              <a:rPr lang="en-US" sz="3600" dirty="0">
                <a:solidFill>
                  <a:schemeClr val="bg1"/>
                </a:solidFill>
              </a:rPr>
              <a:t>Follow us at hotpolitics.eu / #Hotpolitics(lab)</a:t>
            </a:r>
            <a:endParaRPr lang="nl-NL" sz="3600" dirty="0">
              <a:solidFill>
                <a:schemeClr val="bg1"/>
              </a:solidFill>
            </a:endParaRPr>
          </a:p>
        </p:txBody>
      </p:sp>
      <p:pic>
        <p:nvPicPr>
          <p:cNvPr id="5" name="Content Placeholder 4">
            <a:extLst>
              <a:ext uri="{FF2B5EF4-FFF2-40B4-BE49-F238E27FC236}">
                <a16:creationId xmlns:a16="http://schemas.microsoft.com/office/drawing/2014/main" id="{E50E5F91-2906-4622-935E-AF8AB7D136D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5658" y="999020"/>
            <a:ext cx="1517783" cy="1527969"/>
          </a:xfrm>
        </p:spPr>
      </p:pic>
      <p:pic>
        <p:nvPicPr>
          <p:cNvPr id="7" name="Picture 6">
            <a:extLst>
              <a:ext uri="{FF2B5EF4-FFF2-40B4-BE49-F238E27FC236}">
                <a16:creationId xmlns:a16="http://schemas.microsoft.com/office/drawing/2014/main" id="{CADCCB91-D462-4361-AD75-D2634EDBF1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59325" y="975641"/>
            <a:ext cx="1527969" cy="1527969"/>
          </a:xfrm>
          <a:prstGeom prst="rect">
            <a:avLst/>
          </a:prstGeom>
        </p:spPr>
      </p:pic>
      <p:pic>
        <p:nvPicPr>
          <p:cNvPr id="9" name="Picture 8">
            <a:extLst>
              <a:ext uri="{FF2B5EF4-FFF2-40B4-BE49-F238E27FC236}">
                <a16:creationId xmlns:a16="http://schemas.microsoft.com/office/drawing/2014/main" id="{273B78CF-1A87-41E9-A142-854D2CB60A5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13178" y="920969"/>
            <a:ext cx="1516224" cy="1526400"/>
          </a:xfrm>
          <a:prstGeom prst="rect">
            <a:avLst/>
          </a:prstGeom>
        </p:spPr>
      </p:pic>
      <p:sp>
        <p:nvSpPr>
          <p:cNvPr id="10" name="TextBox 9">
            <a:extLst>
              <a:ext uri="{FF2B5EF4-FFF2-40B4-BE49-F238E27FC236}">
                <a16:creationId xmlns:a16="http://schemas.microsoft.com/office/drawing/2014/main" id="{900B1D7D-37F0-4E1E-A2A2-3F08DA43FC39}"/>
              </a:ext>
            </a:extLst>
          </p:cNvPr>
          <p:cNvSpPr txBox="1"/>
          <p:nvPr/>
        </p:nvSpPr>
        <p:spPr>
          <a:xfrm>
            <a:off x="240914" y="2544634"/>
            <a:ext cx="1267270" cy="646331"/>
          </a:xfrm>
          <a:prstGeom prst="rect">
            <a:avLst/>
          </a:prstGeom>
          <a:noFill/>
        </p:spPr>
        <p:txBody>
          <a:bodyPr wrap="none" rtlCol="0">
            <a:spAutoFit/>
          </a:bodyPr>
          <a:lstStyle/>
          <a:p>
            <a:pPr algn="ctr"/>
            <a:r>
              <a:rPr lang="en-US" dirty="0">
                <a:solidFill>
                  <a:schemeClr val="bg1"/>
                </a:solidFill>
              </a:rPr>
              <a:t>Bert Bakker</a:t>
            </a:r>
          </a:p>
          <a:p>
            <a:pPr algn="ctr"/>
            <a:r>
              <a:rPr lang="en-US" dirty="0">
                <a:solidFill>
                  <a:schemeClr val="bg1"/>
                </a:solidFill>
              </a:rPr>
              <a:t>@</a:t>
            </a:r>
            <a:r>
              <a:rPr lang="en-US" dirty="0" err="1">
                <a:solidFill>
                  <a:schemeClr val="bg1"/>
                </a:solidFill>
              </a:rPr>
              <a:t>bnbakker</a:t>
            </a:r>
            <a:endParaRPr lang="nl-NL" dirty="0">
              <a:solidFill>
                <a:schemeClr val="bg1"/>
              </a:solidFill>
            </a:endParaRPr>
          </a:p>
        </p:txBody>
      </p:sp>
      <p:sp>
        <p:nvSpPr>
          <p:cNvPr id="11" name="TextBox 10">
            <a:extLst>
              <a:ext uri="{FF2B5EF4-FFF2-40B4-BE49-F238E27FC236}">
                <a16:creationId xmlns:a16="http://schemas.microsoft.com/office/drawing/2014/main" id="{0397C214-4F38-49C8-9F51-10C1EE01558D}"/>
              </a:ext>
            </a:extLst>
          </p:cNvPr>
          <p:cNvSpPr txBox="1"/>
          <p:nvPr/>
        </p:nvSpPr>
        <p:spPr>
          <a:xfrm>
            <a:off x="2498472" y="2544633"/>
            <a:ext cx="1849674" cy="646331"/>
          </a:xfrm>
          <a:prstGeom prst="rect">
            <a:avLst/>
          </a:prstGeom>
          <a:noFill/>
        </p:spPr>
        <p:txBody>
          <a:bodyPr wrap="none" rtlCol="0">
            <a:spAutoFit/>
          </a:bodyPr>
          <a:lstStyle/>
          <a:p>
            <a:pPr algn="ctr"/>
            <a:r>
              <a:rPr lang="en-US" dirty="0">
                <a:solidFill>
                  <a:schemeClr val="bg1"/>
                </a:solidFill>
              </a:rPr>
              <a:t>Matthijs Rooduijn</a:t>
            </a:r>
          </a:p>
          <a:p>
            <a:pPr algn="ctr"/>
            <a:r>
              <a:rPr lang="en-US" dirty="0">
                <a:solidFill>
                  <a:schemeClr val="bg1"/>
                </a:solidFill>
              </a:rPr>
              <a:t>@</a:t>
            </a:r>
            <a:r>
              <a:rPr lang="en-US" dirty="0" err="1">
                <a:solidFill>
                  <a:schemeClr val="bg1"/>
                </a:solidFill>
              </a:rPr>
              <a:t>mrooduijn</a:t>
            </a:r>
            <a:endParaRPr lang="nl-NL" dirty="0">
              <a:solidFill>
                <a:schemeClr val="bg1"/>
              </a:solidFill>
            </a:endParaRPr>
          </a:p>
        </p:txBody>
      </p:sp>
      <p:sp>
        <p:nvSpPr>
          <p:cNvPr id="12" name="TextBox 11">
            <a:extLst>
              <a:ext uri="{FF2B5EF4-FFF2-40B4-BE49-F238E27FC236}">
                <a16:creationId xmlns:a16="http://schemas.microsoft.com/office/drawing/2014/main" id="{4EFF2A1B-0A8B-4BAF-94A5-0F3967B7B6DC}"/>
              </a:ext>
            </a:extLst>
          </p:cNvPr>
          <p:cNvSpPr txBox="1"/>
          <p:nvPr/>
        </p:nvSpPr>
        <p:spPr>
          <a:xfrm>
            <a:off x="5025357" y="2544633"/>
            <a:ext cx="1891865" cy="646331"/>
          </a:xfrm>
          <a:prstGeom prst="rect">
            <a:avLst/>
          </a:prstGeom>
          <a:noFill/>
        </p:spPr>
        <p:txBody>
          <a:bodyPr wrap="none" rtlCol="0">
            <a:spAutoFit/>
          </a:bodyPr>
          <a:lstStyle/>
          <a:p>
            <a:pPr algn="ctr"/>
            <a:r>
              <a:rPr lang="en-US" dirty="0">
                <a:solidFill>
                  <a:schemeClr val="bg1"/>
                </a:solidFill>
              </a:rPr>
              <a:t>Gijs Schumacher</a:t>
            </a:r>
          </a:p>
          <a:p>
            <a:pPr algn="ctr"/>
            <a:r>
              <a:rPr lang="en-US" dirty="0">
                <a:solidFill>
                  <a:schemeClr val="bg1"/>
                </a:solidFill>
              </a:rPr>
              <a:t>@</a:t>
            </a:r>
            <a:r>
              <a:rPr lang="en-US" dirty="0" err="1">
                <a:solidFill>
                  <a:schemeClr val="bg1"/>
                </a:solidFill>
              </a:rPr>
              <a:t>GijsSchumacher</a:t>
            </a:r>
            <a:endParaRPr lang="nl-NL" dirty="0">
              <a:solidFill>
                <a:schemeClr val="bg1"/>
              </a:solidFill>
            </a:endParaRPr>
          </a:p>
        </p:txBody>
      </p:sp>
      <p:pic>
        <p:nvPicPr>
          <p:cNvPr id="14" name="Picture 13">
            <a:extLst>
              <a:ext uri="{FF2B5EF4-FFF2-40B4-BE49-F238E27FC236}">
                <a16:creationId xmlns:a16="http://schemas.microsoft.com/office/drawing/2014/main" id="{E05A8B5C-4471-4747-BD34-DF7B13F16B3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42233" y="3427445"/>
            <a:ext cx="1526400" cy="1526400"/>
          </a:xfrm>
          <a:prstGeom prst="rect">
            <a:avLst/>
          </a:prstGeom>
        </p:spPr>
      </p:pic>
      <p:pic>
        <p:nvPicPr>
          <p:cNvPr id="16" name="Picture 15">
            <a:extLst>
              <a:ext uri="{FF2B5EF4-FFF2-40B4-BE49-F238E27FC236}">
                <a16:creationId xmlns:a16="http://schemas.microsoft.com/office/drawing/2014/main" id="{3A52B439-CC4E-4BCD-A93D-C1FA47574A2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5658" y="3537382"/>
            <a:ext cx="1526400" cy="1526400"/>
          </a:xfrm>
          <a:prstGeom prst="rect">
            <a:avLst/>
          </a:prstGeom>
        </p:spPr>
      </p:pic>
      <p:pic>
        <p:nvPicPr>
          <p:cNvPr id="20" name="Picture 19">
            <a:extLst>
              <a:ext uri="{FF2B5EF4-FFF2-40B4-BE49-F238E27FC236}">
                <a16:creationId xmlns:a16="http://schemas.microsoft.com/office/drawing/2014/main" id="{5E628AE8-F59A-4D69-9034-02A32A140D70}"/>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505387" y="999020"/>
            <a:ext cx="1522955" cy="1526400"/>
          </a:xfrm>
          <a:prstGeom prst="rect">
            <a:avLst/>
          </a:prstGeom>
        </p:spPr>
      </p:pic>
      <p:sp>
        <p:nvSpPr>
          <p:cNvPr id="21" name="TextBox 20">
            <a:extLst>
              <a:ext uri="{FF2B5EF4-FFF2-40B4-BE49-F238E27FC236}">
                <a16:creationId xmlns:a16="http://schemas.microsoft.com/office/drawing/2014/main" id="{EF41C4CC-79D9-4EA8-8F85-ACC8491373E1}"/>
              </a:ext>
            </a:extLst>
          </p:cNvPr>
          <p:cNvSpPr txBox="1"/>
          <p:nvPr/>
        </p:nvSpPr>
        <p:spPr>
          <a:xfrm>
            <a:off x="7380733" y="2603471"/>
            <a:ext cx="1768818" cy="646331"/>
          </a:xfrm>
          <a:prstGeom prst="rect">
            <a:avLst/>
          </a:prstGeom>
          <a:noFill/>
        </p:spPr>
        <p:txBody>
          <a:bodyPr wrap="none" rtlCol="0">
            <a:spAutoFit/>
          </a:bodyPr>
          <a:lstStyle/>
          <a:p>
            <a:pPr algn="ctr"/>
            <a:r>
              <a:rPr lang="en-US" dirty="0">
                <a:solidFill>
                  <a:schemeClr val="bg1"/>
                </a:solidFill>
              </a:rPr>
              <a:t>Mariken van der </a:t>
            </a:r>
          </a:p>
          <a:p>
            <a:pPr algn="ctr"/>
            <a:r>
              <a:rPr lang="en-US" dirty="0">
                <a:solidFill>
                  <a:schemeClr val="bg1"/>
                </a:solidFill>
              </a:rPr>
              <a:t>Velden</a:t>
            </a:r>
          </a:p>
        </p:txBody>
      </p:sp>
      <p:sp>
        <p:nvSpPr>
          <p:cNvPr id="22" name="TextBox 21">
            <a:extLst>
              <a:ext uri="{FF2B5EF4-FFF2-40B4-BE49-F238E27FC236}">
                <a16:creationId xmlns:a16="http://schemas.microsoft.com/office/drawing/2014/main" id="{E5033A02-C220-4DBF-988B-0DF573198BF4}"/>
              </a:ext>
            </a:extLst>
          </p:cNvPr>
          <p:cNvSpPr txBox="1"/>
          <p:nvPr/>
        </p:nvSpPr>
        <p:spPr>
          <a:xfrm>
            <a:off x="120127" y="5087033"/>
            <a:ext cx="1719510" cy="369332"/>
          </a:xfrm>
          <a:prstGeom prst="rect">
            <a:avLst/>
          </a:prstGeom>
          <a:noFill/>
        </p:spPr>
        <p:txBody>
          <a:bodyPr wrap="none" rtlCol="0">
            <a:spAutoFit/>
          </a:bodyPr>
          <a:lstStyle/>
          <a:p>
            <a:pPr algn="ctr"/>
            <a:r>
              <a:rPr lang="en-US" dirty="0">
                <a:solidFill>
                  <a:schemeClr val="bg1"/>
                </a:solidFill>
              </a:rPr>
              <a:t>Isabella Rebasso</a:t>
            </a:r>
            <a:endParaRPr lang="nl-NL" dirty="0">
              <a:solidFill>
                <a:schemeClr val="bg1"/>
              </a:solidFill>
            </a:endParaRPr>
          </a:p>
        </p:txBody>
      </p:sp>
      <p:sp>
        <p:nvSpPr>
          <p:cNvPr id="23" name="TextBox 22">
            <a:extLst>
              <a:ext uri="{FF2B5EF4-FFF2-40B4-BE49-F238E27FC236}">
                <a16:creationId xmlns:a16="http://schemas.microsoft.com/office/drawing/2014/main" id="{64EA3DE7-7211-4C4F-BA95-F04BBB0DE70E}"/>
              </a:ext>
            </a:extLst>
          </p:cNvPr>
          <p:cNvSpPr txBox="1"/>
          <p:nvPr/>
        </p:nvSpPr>
        <p:spPr>
          <a:xfrm>
            <a:off x="2583144" y="5087033"/>
            <a:ext cx="1722523" cy="646331"/>
          </a:xfrm>
          <a:prstGeom prst="rect">
            <a:avLst/>
          </a:prstGeom>
          <a:noFill/>
        </p:spPr>
        <p:txBody>
          <a:bodyPr wrap="none" rtlCol="0">
            <a:spAutoFit/>
          </a:bodyPr>
          <a:lstStyle/>
          <a:p>
            <a:pPr algn="ctr"/>
            <a:r>
              <a:rPr lang="en-US" dirty="0">
                <a:solidFill>
                  <a:schemeClr val="bg1"/>
                </a:solidFill>
              </a:rPr>
              <a:t>Maaike Homan</a:t>
            </a:r>
          </a:p>
          <a:p>
            <a:pPr algn="ctr"/>
            <a:r>
              <a:rPr lang="en-US" dirty="0">
                <a:solidFill>
                  <a:schemeClr val="bg1"/>
                </a:solidFill>
              </a:rPr>
              <a:t>@</a:t>
            </a:r>
            <a:r>
              <a:rPr lang="en-US" dirty="0" err="1">
                <a:solidFill>
                  <a:schemeClr val="bg1"/>
                </a:solidFill>
              </a:rPr>
              <a:t>maaikehoman</a:t>
            </a:r>
            <a:endParaRPr lang="nl-NL" dirty="0">
              <a:solidFill>
                <a:schemeClr val="bg1"/>
              </a:solidFill>
            </a:endParaRPr>
          </a:p>
        </p:txBody>
      </p:sp>
      <p:sp>
        <p:nvSpPr>
          <p:cNvPr id="24" name="TextBox 23">
            <a:extLst>
              <a:ext uri="{FF2B5EF4-FFF2-40B4-BE49-F238E27FC236}">
                <a16:creationId xmlns:a16="http://schemas.microsoft.com/office/drawing/2014/main" id="{8E2258E1-ECED-4203-99E1-1E76CE1BF5AD}"/>
              </a:ext>
            </a:extLst>
          </p:cNvPr>
          <p:cNvSpPr txBox="1"/>
          <p:nvPr/>
        </p:nvSpPr>
        <p:spPr>
          <a:xfrm>
            <a:off x="5144462" y="5082368"/>
            <a:ext cx="1653658" cy="646331"/>
          </a:xfrm>
          <a:prstGeom prst="rect">
            <a:avLst/>
          </a:prstGeom>
          <a:noFill/>
        </p:spPr>
        <p:txBody>
          <a:bodyPr wrap="none" rtlCol="0">
            <a:spAutoFit/>
          </a:bodyPr>
          <a:lstStyle/>
          <a:p>
            <a:pPr algn="ctr"/>
            <a:r>
              <a:rPr lang="en-US" dirty="0">
                <a:solidFill>
                  <a:schemeClr val="bg1"/>
                </a:solidFill>
              </a:rPr>
              <a:t>Christian Pipal</a:t>
            </a:r>
          </a:p>
          <a:p>
            <a:pPr algn="ctr"/>
            <a:r>
              <a:rPr lang="en-US" dirty="0">
                <a:solidFill>
                  <a:schemeClr val="bg1"/>
                </a:solidFill>
              </a:rPr>
              <a:t>@</a:t>
            </a:r>
            <a:r>
              <a:rPr lang="en-US" dirty="0" err="1">
                <a:solidFill>
                  <a:schemeClr val="bg1"/>
                </a:solidFill>
              </a:rPr>
              <a:t>christianpipal</a:t>
            </a:r>
            <a:endParaRPr lang="nl-NL" dirty="0">
              <a:solidFill>
                <a:schemeClr val="bg1"/>
              </a:solidFill>
            </a:endParaRPr>
          </a:p>
        </p:txBody>
      </p:sp>
      <p:sp>
        <p:nvSpPr>
          <p:cNvPr id="25" name="TextBox 24">
            <a:extLst>
              <a:ext uri="{FF2B5EF4-FFF2-40B4-BE49-F238E27FC236}">
                <a16:creationId xmlns:a16="http://schemas.microsoft.com/office/drawing/2014/main" id="{641BCB40-FCD2-423F-9F3C-C1E2CFD0372B}"/>
              </a:ext>
            </a:extLst>
          </p:cNvPr>
          <p:cNvSpPr txBox="1"/>
          <p:nvPr/>
        </p:nvSpPr>
        <p:spPr>
          <a:xfrm>
            <a:off x="6870916" y="5063782"/>
            <a:ext cx="2370640" cy="646331"/>
          </a:xfrm>
          <a:prstGeom prst="rect">
            <a:avLst/>
          </a:prstGeom>
          <a:noFill/>
        </p:spPr>
        <p:txBody>
          <a:bodyPr wrap="square" rtlCol="0">
            <a:spAutoFit/>
          </a:bodyPr>
          <a:lstStyle/>
          <a:p>
            <a:pPr algn="ctr"/>
            <a:r>
              <a:rPr lang="en-US" dirty="0">
                <a:solidFill>
                  <a:schemeClr val="bg1"/>
                </a:solidFill>
              </a:rPr>
              <a:t>Diamantis Petropoulos </a:t>
            </a:r>
          </a:p>
          <a:p>
            <a:pPr algn="ctr"/>
            <a:r>
              <a:rPr lang="en-US" dirty="0">
                <a:solidFill>
                  <a:schemeClr val="bg1"/>
                </a:solidFill>
              </a:rPr>
              <a:t>Petalas</a:t>
            </a:r>
            <a:endParaRPr lang="nl-NL" dirty="0">
              <a:solidFill>
                <a:schemeClr val="bg1"/>
              </a:solidFill>
            </a:endParaRPr>
          </a:p>
        </p:txBody>
      </p:sp>
      <p:pic>
        <p:nvPicPr>
          <p:cNvPr id="19" name="Picture 2" descr="http://www.hotpolitics.eu/wp-content/uploads/2019/11/portrait-rund-150x150.jpg">
            <a:extLst>
              <a:ext uri="{FF2B5EF4-FFF2-40B4-BE49-F238E27FC236}">
                <a16:creationId xmlns:a16="http://schemas.microsoft.com/office/drawing/2014/main" id="{B934672C-D8F7-4F91-B317-AE62DFC05E3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13178" y="3498633"/>
            <a:ext cx="1526400" cy="1526400"/>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a:extLst>
              <a:ext uri="{FF2B5EF4-FFF2-40B4-BE49-F238E27FC236}">
                <a16:creationId xmlns:a16="http://schemas.microsoft.com/office/drawing/2014/main" id="{EDB3B294-E52E-4B3E-8801-DEEF2E67EE80}"/>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958992" y="5866215"/>
            <a:ext cx="5226015" cy="710857"/>
          </a:xfrm>
          <a:prstGeom prst="rect">
            <a:avLst/>
          </a:prstGeom>
        </p:spPr>
      </p:pic>
      <p:pic>
        <p:nvPicPr>
          <p:cNvPr id="28" name="Picture 27">
            <a:extLst>
              <a:ext uri="{FF2B5EF4-FFF2-40B4-BE49-F238E27FC236}">
                <a16:creationId xmlns:a16="http://schemas.microsoft.com/office/drawing/2014/main" id="{53DD31BF-C295-4A02-B4CB-84E816D1A47B}"/>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543800" y="5600732"/>
            <a:ext cx="1241822" cy="1241822"/>
          </a:xfrm>
          <a:prstGeom prst="rect">
            <a:avLst/>
          </a:prstGeom>
        </p:spPr>
      </p:pic>
      <p:pic>
        <p:nvPicPr>
          <p:cNvPr id="29" name="Picture 2" descr="Afbeeldingsresultaat voor uva logo">
            <a:extLst>
              <a:ext uri="{FF2B5EF4-FFF2-40B4-BE49-F238E27FC236}">
                <a16:creationId xmlns:a16="http://schemas.microsoft.com/office/drawing/2014/main" id="{80B8A2E7-B1A8-4139-88EF-9BFF6D92FB4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58378" y="5503501"/>
            <a:ext cx="1241822" cy="1340096"/>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69DA9FCA-91FF-4027-9C24-33FA4EFB8670}"/>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450336" y="3503554"/>
            <a:ext cx="1526400" cy="1526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51822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B05D4F-8954-2D17-4DBD-E6BF907A7496}"/>
              </a:ext>
            </a:extLst>
          </p:cNvPr>
          <p:cNvSpPr>
            <a:spLocks noGrp="1"/>
          </p:cNvSpPr>
          <p:nvPr>
            <p:ph type="title"/>
          </p:nvPr>
        </p:nvSpPr>
        <p:spPr/>
        <p:txBody>
          <a:bodyPr/>
          <a:lstStyle/>
          <a:p>
            <a:r>
              <a:rPr lang="nl-NL" dirty="0"/>
              <a:t>Appendix</a:t>
            </a:r>
          </a:p>
        </p:txBody>
      </p:sp>
      <p:sp>
        <p:nvSpPr>
          <p:cNvPr id="3" name="Content Placeholder 2">
            <a:extLst>
              <a:ext uri="{FF2B5EF4-FFF2-40B4-BE49-F238E27FC236}">
                <a16:creationId xmlns:a16="http://schemas.microsoft.com/office/drawing/2014/main" id="{568A609F-BC1A-3A8D-094E-5CE0B4900453}"/>
              </a:ext>
            </a:extLst>
          </p:cNvPr>
          <p:cNvSpPr>
            <a:spLocks noGrp="1"/>
          </p:cNvSpPr>
          <p:nvPr>
            <p:ph idx="1"/>
          </p:nvPr>
        </p:nvSpPr>
        <p:spPr/>
        <p:txBody>
          <a:bodyPr/>
          <a:lstStyle/>
          <a:p>
            <a:endParaRPr lang="nl-NL"/>
          </a:p>
        </p:txBody>
      </p:sp>
    </p:spTree>
    <p:extLst>
      <p:ext uri="{BB962C8B-B14F-4D97-AF65-F5344CB8AC3E}">
        <p14:creationId xmlns:p14="http://schemas.microsoft.com/office/powerpoint/2010/main" val="15845290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6BBE55-E58E-9628-AFF2-E098245F86D1}"/>
              </a:ext>
            </a:extLst>
          </p:cNvPr>
          <p:cNvSpPr>
            <a:spLocks noGrp="1"/>
          </p:cNvSpPr>
          <p:nvPr>
            <p:ph type="title"/>
          </p:nvPr>
        </p:nvSpPr>
        <p:spPr/>
        <p:txBody>
          <a:bodyPr/>
          <a:lstStyle/>
          <a:p>
            <a:r>
              <a:rPr lang="nl-NL" dirty="0"/>
              <a:t>Project </a:t>
            </a:r>
            <a:r>
              <a:rPr lang="nl-NL" dirty="0" err="1"/>
              <a:t>conclusions</a:t>
            </a:r>
            <a:endParaRPr lang="nl-NL" dirty="0"/>
          </a:p>
        </p:txBody>
      </p:sp>
      <p:sp>
        <p:nvSpPr>
          <p:cNvPr id="3" name="Content Placeholder 2">
            <a:extLst>
              <a:ext uri="{FF2B5EF4-FFF2-40B4-BE49-F238E27FC236}">
                <a16:creationId xmlns:a16="http://schemas.microsoft.com/office/drawing/2014/main" id="{CBFAF6EE-CCC6-1DAB-6834-D6EE729D0758}"/>
              </a:ext>
            </a:extLst>
          </p:cNvPr>
          <p:cNvSpPr>
            <a:spLocks noGrp="1"/>
          </p:cNvSpPr>
          <p:nvPr>
            <p:ph idx="1"/>
          </p:nvPr>
        </p:nvSpPr>
        <p:spPr/>
        <p:txBody>
          <a:bodyPr>
            <a:normAutofit lnSpcReduction="10000"/>
          </a:bodyPr>
          <a:lstStyle/>
          <a:p>
            <a:pPr marL="514350" indent="-514350">
              <a:buFont typeface="+mj-lt"/>
              <a:buAutoNum type="arabicPeriod"/>
            </a:pPr>
            <a:r>
              <a:rPr lang="en-US" dirty="0"/>
              <a:t>Politics is neither more emotional nor more negative</a:t>
            </a:r>
          </a:p>
          <a:p>
            <a:pPr marL="514350" indent="-514350">
              <a:buFont typeface="+mj-lt"/>
              <a:buAutoNum type="arabicPeriod"/>
            </a:pPr>
            <a:r>
              <a:rPr lang="en-US" dirty="0"/>
              <a:t>Citizens want more positive emotions</a:t>
            </a:r>
          </a:p>
          <a:p>
            <a:pPr marL="514350" indent="-514350">
              <a:buFont typeface="+mj-lt"/>
              <a:buAutoNum type="arabicPeriod"/>
            </a:pPr>
            <a:r>
              <a:rPr lang="en-US" dirty="0"/>
              <a:t>Emotion is deeply involved in political decision-making</a:t>
            </a:r>
          </a:p>
          <a:p>
            <a:pPr marL="514350" indent="-514350">
              <a:buFont typeface="+mj-lt"/>
              <a:buAutoNum type="arabicPeriod"/>
            </a:pPr>
            <a:r>
              <a:rPr lang="en-US" dirty="0"/>
              <a:t>Emotions about politics have a complex structure</a:t>
            </a:r>
          </a:p>
          <a:p>
            <a:pPr marL="514350" indent="-514350">
              <a:buFont typeface="+mj-lt"/>
              <a:buAutoNum type="arabicPeriod"/>
            </a:pPr>
            <a:r>
              <a:rPr lang="en-US" dirty="0"/>
              <a:t>Some people are more emotional about politics than others</a:t>
            </a:r>
            <a:endParaRPr lang="nl-NL" dirty="0"/>
          </a:p>
        </p:txBody>
      </p:sp>
    </p:spTree>
    <p:extLst>
      <p:ext uri="{BB962C8B-B14F-4D97-AF65-F5344CB8AC3E}">
        <p14:creationId xmlns:p14="http://schemas.microsoft.com/office/powerpoint/2010/main" val="7541969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7DCFAD-318F-CA34-2100-5EC4D7065A20}"/>
              </a:ext>
            </a:extLst>
          </p:cNvPr>
          <p:cNvSpPr>
            <a:spLocks noGrp="1"/>
          </p:cNvSpPr>
          <p:nvPr>
            <p:ph type="title"/>
          </p:nvPr>
        </p:nvSpPr>
        <p:spPr/>
        <p:txBody>
          <a:bodyPr/>
          <a:lstStyle/>
          <a:p>
            <a:endParaRPr lang="nl-NL"/>
          </a:p>
        </p:txBody>
      </p:sp>
      <p:sp>
        <p:nvSpPr>
          <p:cNvPr id="3" name="Content Placeholder 2">
            <a:extLst>
              <a:ext uri="{FF2B5EF4-FFF2-40B4-BE49-F238E27FC236}">
                <a16:creationId xmlns:a16="http://schemas.microsoft.com/office/drawing/2014/main" id="{CCDC9EEE-99F1-98FC-2A75-7D45B529F752}"/>
              </a:ext>
            </a:extLst>
          </p:cNvPr>
          <p:cNvSpPr>
            <a:spLocks noGrp="1"/>
          </p:cNvSpPr>
          <p:nvPr>
            <p:ph idx="1"/>
          </p:nvPr>
        </p:nvSpPr>
        <p:spPr/>
        <p:txBody>
          <a:bodyPr/>
          <a:lstStyle/>
          <a:p>
            <a:endParaRPr lang="nl-NL"/>
          </a:p>
        </p:txBody>
      </p:sp>
      <p:pic>
        <p:nvPicPr>
          <p:cNvPr id="5" name="Picture 4">
            <a:extLst>
              <a:ext uri="{FF2B5EF4-FFF2-40B4-BE49-F238E27FC236}">
                <a16:creationId xmlns:a16="http://schemas.microsoft.com/office/drawing/2014/main" id="{C7B65DAB-D32C-5EFD-C2C9-BF540BF65EF9}"/>
              </a:ext>
            </a:extLst>
          </p:cNvPr>
          <p:cNvPicPr>
            <a:picLocks noChangeAspect="1"/>
          </p:cNvPicPr>
          <p:nvPr/>
        </p:nvPicPr>
        <p:blipFill>
          <a:blip r:embed="rId2"/>
          <a:stretch>
            <a:fillRect/>
          </a:stretch>
        </p:blipFill>
        <p:spPr>
          <a:xfrm>
            <a:off x="3901" y="0"/>
            <a:ext cx="9136198" cy="6858000"/>
          </a:xfrm>
          <a:prstGeom prst="rect">
            <a:avLst/>
          </a:prstGeom>
        </p:spPr>
      </p:pic>
    </p:spTree>
    <p:extLst>
      <p:ext uri="{BB962C8B-B14F-4D97-AF65-F5344CB8AC3E}">
        <p14:creationId xmlns:p14="http://schemas.microsoft.com/office/powerpoint/2010/main" val="371416557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7FE39B-869D-5113-8230-9FB0441E2FD5}"/>
              </a:ext>
            </a:extLst>
          </p:cNvPr>
          <p:cNvSpPr>
            <a:spLocks noGrp="1"/>
          </p:cNvSpPr>
          <p:nvPr>
            <p:ph type="title"/>
          </p:nvPr>
        </p:nvSpPr>
        <p:spPr/>
        <p:txBody>
          <a:bodyPr>
            <a:normAutofit fontScale="90000"/>
          </a:bodyPr>
          <a:lstStyle/>
          <a:p>
            <a:r>
              <a:rPr lang="en-US" dirty="0"/>
              <a:t>3. Emotion is deeply involved in political decision-making</a:t>
            </a:r>
            <a:endParaRPr lang="nl-NL" dirty="0"/>
          </a:p>
        </p:txBody>
      </p:sp>
      <p:pic>
        <p:nvPicPr>
          <p:cNvPr id="5" name="Content Placeholder 4" descr="A graph with different colored lines&#10;&#10;Description automatically generated with medium confidence">
            <a:extLst>
              <a:ext uri="{FF2B5EF4-FFF2-40B4-BE49-F238E27FC236}">
                <a16:creationId xmlns:a16="http://schemas.microsoft.com/office/drawing/2014/main" id="{5B36BF5A-1624-3DCC-CD8E-64CCCFD3D48F}"/>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828800" y="2034381"/>
            <a:ext cx="5486400" cy="3657600"/>
          </a:xfrm>
        </p:spPr>
      </p:pic>
      <p:sp>
        <p:nvSpPr>
          <p:cNvPr id="6" name="TextBox 5">
            <a:extLst>
              <a:ext uri="{FF2B5EF4-FFF2-40B4-BE49-F238E27FC236}">
                <a16:creationId xmlns:a16="http://schemas.microsoft.com/office/drawing/2014/main" id="{803433D4-6FDA-50EC-E031-09BF13126D70}"/>
              </a:ext>
            </a:extLst>
          </p:cNvPr>
          <p:cNvSpPr txBox="1"/>
          <p:nvPr/>
        </p:nvSpPr>
        <p:spPr>
          <a:xfrm>
            <a:off x="228600" y="5715000"/>
            <a:ext cx="8839200" cy="1169551"/>
          </a:xfrm>
          <a:prstGeom prst="rect">
            <a:avLst/>
          </a:prstGeom>
          <a:noFill/>
        </p:spPr>
        <p:txBody>
          <a:bodyPr wrap="square" rtlCol="0">
            <a:spAutoFit/>
          </a:bodyPr>
          <a:lstStyle/>
          <a:p>
            <a:r>
              <a:rPr lang="nl-NL" sz="1400" dirty="0" err="1"/>
              <a:t>Note</a:t>
            </a:r>
            <a:r>
              <a:rPr lang="nl-NL" sz="1400" dirty="0"/>
              <a:t>: </a:t>
            </a:r>
            <a:r>
              <a:rPr lang="en-US" sz="1400" dirty="0"/>
              <a:t>Figure is a collection of data from various studies. It shows again corrugator and zygomaticus activity as well as skin conductance. The results here are analyzed following the same specification. In these models the physiological activity is the dependent variable and the experimental condition specified on the y-axis the independent variable, see Bakker et al 2020a, Bakker et al 2020b, Bakker et al. 2021, Homan et al 2023, Schumacher et al 2022, Schumacher et al 2024, Arceneaux et al (in-press).</a:t>
            </a:r>
            <a:endParaRPr lang="nl-NL" sz="1400" dirty="0"/>
          </a:p>
        </p:txBody>
      </p:sp>
    </p:spTree>
    <p:extLst>
      <p:ext uri="{BB962C8B-B14F-4D97-AF65-F5344CB8AC3E}">
        <p14:creationId xmlns:p14="http://schemas.microsoft.com/office/powerpoint/2010/main" val="219349418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49814E-1D74-1422-15B4-B510B76760C8}"/>
              </a:ext>
            </a:extLst>
          </p:cNvPr>
          <p:cNvSpPr>
            <a:spLocks noGrp="1"/>
          </p:cNvSpPr>
          <p:nvPr>
            <p:ph type="title"/>
          </p:nvPr>
        </p:nvSpPr>
        <p:spPr/>
        <p:txBody>
          <a:bodyPr>
            <a:normAutofit fontScale="90000"/>
          </a:bodyPr>
          <a:lstStyle/>
          <a:p>
            <a:r>
              <a:rPr lang="en-US" dirty="0"/>
              <a:t>3. Emotion is deeply involved in political decision-making</a:t>
            </a:r>
            <a:endParaRPr lang="nl-NL" dirty="0"/>
          </a:p>
        </p:txBody>
      </p:sp>
      <p:pic>
        <p:nvPicPr>
          <p:cNvPr id="5" name="Content Placeholder 4" descr="A chart with different colored lines&#10;&#10;Description automatically generated with medium confidence">
            <a:extLst>
              <a:ext uri="{FF2B5EF4-FFF2-40B4-BE49-F238E27FC236}">
                <a16:creationId xmlns:a16="http://schemas.microsoft.com/office/drawing/2014/main" id="{DCDB052F-3BE5-F061-004A-2B491BCF39A3}"/>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828800" y="1752600"/>
            <a:ext cx="5486400" cy="3657600"/>
          </a:xfrm>
        </p:spPr>
      </p:pic>
      <p:sp>
        <p:nvSpPr>
          <p:cNvPr id="6" name="TextBox 5">
            <a:extLst>
              <a:ext uri="{FF2B5EF4-FFF2-40B4-BE49-F238E27FC236}">
                <a16:creationId xmlns:a16="http://schemas.microsoft.com/office/drawing/2014/main" id="{64B5E4E8-8361-394A-C5C7-199264CF6B77}"/>
              </a:ext>
            </a:extLst>
          </p:cNvPr>
          <p:cNvSpPr txBox="1"/>
          <p:nvPr/>
        </p:nvSpPr>
        <p:spPr>
          <a:xfrm>
            <a:off x="228600" y="5715000"/>
            <a:ext cx="8839200" cy="1015663"/>
          </a:xfrm>
          <a:prstGeom prst="rect">
            <a:avLst/>
          </a:prstGeom>
          <a:noFill/>
        </p:spPr>
        <p:txBody>
          <a:bodyPr wrap="square" rtlCol="0">
            <a:spAutoFit/>
          </a:bodyPr>
          <a:lstStyle/>
          <a:p>
            <a:r>
              <a:rPr lang="nl-NL" sz="1200" dirty="0" err="1"/>
              <a:t>Note</a:t>
            </a:r>
            <a:r>
              <a:rPr lang="nl-NL" sz="1200" dirty="0"/>
              <a:t>: </a:t>
            </a:r>
            <a:r>
              <a:rPr lang="en-US" sz="1200" dirty="0"/>
              <a:t>Figure shows data from two different lab studies with a similar design. In both cases participants were shown the image of </a:t>
            </a:r>
            <a:r>
              <a:rPr lang="en-US" sz="1200" dirty="0" err="1"/>
              <a:t>inparty</a:t>
            </a:r>
            <a:r>
              <a:rPr lang="en-US" sz="1200" dirty="0"/>
              <a:t> leaders, </a:t>
            </a:r>
            <a:r>
              <a:rPr lang="en-US" sz="1200" dirty="0" err="1"/>
              <a:t>outparty</a:t>
            </a:r>
            <a:r>
              <a:rPr lang="en-US" sz="1200" dirty="0"/>
              <a:t> leaders and unknown people. These faces were manipulated to show neutral, happy or angry expressions. During this the EMG study measured activity of the corrugator muscle and (associated with negative affect), zygomaticus muscle in the face (associated with positive affect), and skin conductance (associated with arousal). The EEG study measured mu rhythm (associated with perspective-taking) and alpha rhythm (associated with attention). See Homan et al. 2023, Homan et al. 2024.</a:t>
            </a:r>
            <a:endParaRPr lang="nl-NL" sz="1200" dirty="0"/>
          </a:p>
        </p:txBody>
      </p:sp>
    </p:spTree>
    <p:extLst>
      <p:ext uri="{BB962C8B-B14F-4D97-AF65-F5344CB8AC3E}">
        <p14:creationId xmlns:p14="http://schemas.microsoft.com/office/powerpoint/2010/main" val="383427146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55B4E0-A6AC-E6FE-8AD2-9BA9F25B8FD5}"/>
              </a:ext>
            </a:extLst>
          </p:cNvPr>
          <p:cNvSpPr>
            <a:spLocks noGrp="1"/>
          </p:cNvSpPr>
          <p:nvPr>
            <p:ph type="title"/>
          </p:nvPr>
        </p:nvSpPr>
        <p:spPr/>
        <p:txBody>
          <a:bodyPr>
            <a:normAutofit fontScale="90000"/>
          </a:bodyPr>
          <a:lstStyle/>
          <a:p>
            <a:r>
              <a:rPr lang="en-US" dirty="0"/>
              <a:t>4. Emotions about politics have a complex structure</a:t>
            </a:r>
            <a:endParaRPr lang="nl-NL" dirty="0"/>
          </a:p>
        </p:txBody>
      </p:sp>
      <p:sp>
        <p:nvSpPr>
          <p:cNvPr id="3" name="Content Placeholder 2">
            <a:extLst>
              <a:ext uri="{FF2B5EF4-FFF2-40B4-BE49-F238E27FC236}">
                <a16:creationId xmlns:a16="http://schemas.microsoft.com/office/drawing/2014/main" id="{269ACC41-B721-9243-EB36-0105CCA5F10D}"/>
              </a:ext>
            </a:extLst>
          </p:cNvPr>
          <p:cNvSpPr>
            <a:spLocks noGrp="1"/>
          </p:cNvSpPr>
          <p:nvPr>
            <p:ph idx="1"/>
          </p:nvPr>
        </p:nvSpPr>
        <p:spPr/>
        <p:txBody>
          <a:bodyPr/>
          <a:lstStyle/>
          <a:p>
            <a:pPr marL="514350" indent="-514350">
              <a:buFont typeface="+mj-lt"/>
              <a:buAutoNum type="arabicPeriod"/>
            </a:pPr>
            <a:r>
              <a:rPr lang="nl-NL" dirty="0"/>
              <a:t>More </a:t>
            </a:r>
            <a:r>
              <a:rPr lang="nl-NL" dirty="0" err="1"/>
              <a:t>difficult</a:t>
            </a:r>
            <a:r>
              <a:rPr lang="nl-NL" dirty="0"/>
              <a:t> to </a:t>
            </a:r>
            <a:r>
              <a:rPr lang="nl-NL" dirty="0" err="1"/>
              <a:t>predict</a:t>
            </a:r>
            <a:r>
              <a:rPr lang="nl-NL" dirty="0"/>
              <a:t> </a:t>
            </a:r>
            <a:r>
              <a:rPr lang="nl-NL" dirty="0" err="1"/>
              <a:t>emotion</a:t>
            </a:r>
            <a:r>
              <a:rPr lang="nl-NL" dirty="0"/>
              <a:t> labels </a:t>
            </a:r>
            <a:r>
              <a:rPr lang="nl-NL" dirty="0" err="1"/>
              <a:t>from</a:t>
            </a:r>
            <a:r>
              <a:rPr lang="nl-NL" dirty="0"/>
              <a:t> </a:t>
            </a:r>
            <a:r>
              <a:rPr lang="nl-NL" dirty="0" err="1"/>
              <a:t>appraisals</a:t>
            </a:r>
            <a:r>
              <a:rPr lang="nl-NL" dirty="0"/>
              <a:t> </a:t>
            </a:r>
            <a:r>
              <a:rPr lang="nl-NL" dirty="0" err="1"/>
              <a:t>about</a:t>
            </a:r>
            <a:r>
              <a:rPr lang="nl-NL" dirty="0"/>
              <a:t> </a:t>
            </a:r>
            <a:r>
              <a:rPr lang="nl-NL" dirty="0" err="1"/>
              <a:t>politics</a:t>
            </a:r>
            <a:r>
              <a:rPr lang="nl-NL" dirty="0"/>
              <a:t> </a:t>
            </a:r>
            <a:r>
              <a:rPr lang="nl-NL" dirty="0" err="1"/>
              <a:t>than</a:t>
            </a:r>
            <a:r>
              <a:rPr lang="nl-NL" dirty="0"/>
              <a:t> </a:t>
            </a:r>
            <a:r>
              <a:rPr lang="nl-NL" dirty="0" err="1"/>
              <a:t>about</a:t>
            </a:r>
            <a:r>
              <a:rPr lang="nl-NL" dirty="0"/>
              <a:t> </a:t>
            </a:r>
            <a:r>
              <a:rPr lang="nl-NL" dirty="0" err="1"/>
              <a:t>everyday</a:t>
            </a:r>
            <a:r>
              <a:rPr lang="nl-NL" dirty="0"/>
              <a:t> life (</a:t>
            </a:r>
            <a:r>
              <a:rPr lang="nl-NL" dirty="0" err="1"/>
              <a:t>see</a:t>
            </a:r>
            <a:r>
              <a:rPr lang="nl-NL" dirty="0"/>
              <a:t> Rebasso 2023).</a:t>
            </a:r>
          </a:p>
          <a:p>
            <a:pPr marL="514350" indent="-514350">
              <a:buFont typeface="+mj-lt"/>
              <a:buAutoNum type="arabicPeriod"/>
            </a:pPr>
            <a:r>
              <a:rPr lang="nl-NL" dirty="0" err="1"/>
              <a:t>There</a:t>
            </a:r>
            <a:r>
              <a:rPr lang="nl-NL" dirty="0"/>
              <a:t> is a </a:t>
            </a:r>
            <a:r>
              <a:rPr lang="nl-NL" dirty="0" err="1"/>
              <a:t>disconnect</a:t>
            </a:r>
            <a:r>
              <a:rPr lang="nl-NL" dirty="0"/>
              <a:t> </a:t>
            </a:r>
            <a:r>
              <a:rPr lang="nl-NL" dirty="0" err="1"/>
              <a:t>between</a:t>
            </a:r>
            <a:r>
              <a:rPr lang="nl-NL" dirty="0"/>
              <a:t> </a:t>
            </a:r>
            <a:r>
              <a:rPr lang="nl-NL" dirty="0" err="1"/>
              <a:t>self-reports</a:t>
            </a:r>
            <a:r>
              <a:rPr lang="nl-NL" dirty="0"/>
              <a:t> and </a:t>
            </a:r>
            <a:r>
              <a:rPr lang="nl-NL" dirty="0" err="1"/>
              <a:t>physiological</a:t>
            </a:r>
            <a:r>
              <a:rPr lang="nl-NL" dirty="0"/>
              <a:t> </a:t>
            </a:r>
            <a:r>
              <a:rPr lang="nl-NL" dirty="0" err="1"/>
              <a:t>activity</a:t>
            </a:r>
            <a:r>
              <a:rPr lang="nl-NL" dirty="0"/>
              <a:t> (Bakker et al. 2020, Arceneaux et al. in-</a:t>
            </a:r>
            <a:r>
              <a:rPr lang="nl-NL" dirty="0" err="1"/>
              <a:t>press</a:t>
            </a:r>
            <a:r>
              <a:rPr lang="nl-NL" dirty="0"/>
              <a:t>).</a:t>
            </a:r>
          </a:p>
          <a:p>
            <a:pPr marL="514350" indent="-514350">
              <a:buFont typeface="+mj-lt"/>
              <a:buAutoNum type="arabicPeriod"/>
            </a:pPr>
            <a:r>
              <a:rPr lang="nl-NL" dirty="0" err="1"/>
              <a:t>There</a:t>
            </a:r>
            <a:r>
              <a:rPr lang="nl-NL" dirty="0"/>
              <a:t> is a </a:t>
            </a:r>
            <a:r>
              <a:rPr lang="nl-NL" dirty="0" err="1"/>
              <a:t>performative</a:t>
            </a:r>
            <a:r>
              <a:rPr lang="nl-NL" dirty="0"/>
              <a:t> element in </a:t>
            </a:r>
            <a:r>
              <a:rPr lang="nl-NL" dirty="0" err="1"/>
              <a:t>emotions</a:t>
            </a:r>
            <a:r>
              <a:rPr lang="nl-NL" dirty="0"/>
              <a:t> </a:t>
            </a:r>
            <a:r>
              <a:rPr lang="nl-NL" dirty="0" err="1"/>
              <a:t>about</a:t>
            </a:r>
            <a:r>
              <a:rPr lang="nl-NL" dirty="0"/>
              <a:t> </a:t>
            </a:r>
            <a:r>
              <a:rPr lang="nl-NL" dirty="0" err="1"/>
              <a:t>politics</a:t>
            </a:r>
            <a:r>
              <a:rPr lang="nl-NL" dirty="0"/>
              <a:t> (</a:t>
            </a:r>
            <a:r>
              <a:rPr lang="nl-NL" dirty="0" err="1"/>
              <a:t>see</a:t>
            </a:r>
            <a:r>
              <a:rPr lang="nl-NL" dirty="0"/>
              <a:t> Pipal 2024).</a:t>
            </a:r>
          </a:p>
        </p:txBody>
      </p:sp>
    </p:spTree>
    <p:extLst>
      <p:ext uri="{BB962C8B-B14F-4D97-AF65-F5344CB8AC3E}">
        <p14:creationId xmlns:p14="http://schemas.microsoft.com/office/powerpoint/2010/main" val="167466040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2221F4-3D48-6A03-4B37-31CCCEE179C0}"/>
              </a:ext>
            </a:extLst>
          </p:cNvPr>
          <p:cNvSpPr>
            <a:spLocks noGrp="1"/>
          </p:cNvSpPr>
          <p:nvPr>
            <p:ph type="title"/>
          </p:nvPr>
        </p:nvSpPr>
        <p:spPr/>
        <p:txBody>
          <a:bodyPr>
            <a:normAutofit fontScale="90000"/>
          </a:bodyPr>
          <a:lstStyle/>
          <a:p>
            <a:r>
              <a:rPr lang="en-US" dirty="0"/>
              <a:t>5. Some people are more emotional about politics than others</a:t>
            </a:r>
            <a:endParaRPr lang="nl-NL" dirty="0"/>
          </a:p>
        </p:txBody>
      </p:sp>
      <p:pic>
        <p:nvPicPr>
          <p:cNvPr id="5" name="Content Placeholder 4" descr="A graph of a number of different colored bars&#10;&#10;Description automatically generated with medium confidence">
            <a:extLst>
              <a:ext uri="{FF2B5EF4-FFF2-40B4-BE49-F238E27FC236}">
                <a16:creationId xmlns:a16="http://schemas.microsoft.com/office/drawing/2014/main" id="{35C9B774-2850-E535-F3EB-A97B7DE6E08E}"/>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143000" y="1524000"/>
            <a:ext cx="6172200" cy="4114800"/>
          </a:xfrm>
        </p:spPr>
      </p:pic>
      <p:sp>
        <p:nvSpPr>
          <p:cNvPr id="6" name="TextBox 5">
            <a:extLst>
              <a:ext uri="{FF2B5EF4-FFF2-40B4-BE49-F238E27FC236}">
                <a16:creationId xmlns:a16="http://schemas.microsoft.com/office/drawing/2014/main" id="{4556F7E5-9745-19ED-A378-B64BADB849B0}"/>
              </a:ext>
            </a:extLst>
          </p:cNvPr>
          <p:cNvSpPr txBox="1"/>
          <p:nvPr/>
        </p:nvSpPr>
        <p:spPr>
          <a:xfrm>
            <a:off x="228600" y="5715000"/>
            <a:ext cx="8839200" cy="1169551"/>
          </a:xfrm>
          <a:prstGeom prst="rect">
            <a:avLst/>
          </a:prstGeom>
          <a:noFill/>
        </p:spPr>
        <p:txBody>
          <a:bodyPr wrap="square" rtlCol="0">
            <a:spAutoFit/>
          </a:bodyPr>
          <a:lstStyle/>
          <a:p>
            <a:r>
              <a:rPr lang="nl-NL" sz="1400" dirty="0" err="1"/>
              <a:t>Note</a:t>
            </a:r>
            <a:r>
              <a:rPr lang="nl-NL" sz="1400" dirty="0"/>
              <a:t>: </a:t>
            </a:r>
            <a:r>
              <a:rPr lang="en-US" sz="1400" dirty="0"/>
              <a:t>Figure uses unique data from an American and Dutch survey in which people were asked to report how much anger, fear, hope and pride they felt about politics. In addition the survey asked participants about their gender, age, political interest, knowledge, perceived knowledge and efficacy. Using a linear regression model we set the emotion as dependent variable and the aforementioned variables as independent variables. The plot shows the regression coefficients and 95% confidence intervals. See Rebasso 2023.</a:t>
            </a:r>
            <a:endParaRPr lang="nl-NL" sz="1400" dirty="0"/>
          </a:p>
        </p:txBody>
      </p:sp>
    </p:spTree>
    <p:extLst>
      <p:ext uri="{BB962C8B-B14F-4D97-AF65-F5344CB8AC3E}">
        <p14:creationId xmlns:p14="http://schemas.microsoft.com/office/powerpoint/2010/main" val="196056064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908CD0-2081-1B9C-A439-7B9886ED15CE}"/>
              </a:ext>
            </a:extLst>
          </p:cNvPr>
          <p:cNvSpPr>
            <a:spLocks noGrp="1"/>
          </p:cNvSpPr>
          <p:nvPr>
            <p:ph type="title"/>
          </p:nvPr>
        </p:nvSpPr>
        <p:spPr/>
        <p:txBody>
          <a:bodyPr/>
          <a:lstStyle/>
          <a:p>
            <a:r>
              <a:rPr lang="nl-NL" dirty="0"/>
              <a:t>Next steps</a:t>
            </a:r>
          </a:p>
        </p:txBody>
      </p:sp>
      <p:sp>
        <p:nvSpPr>
          <p:cNvPr id="3" name="Content Placeholder 2">
            <a:extLst>
              <a:ext uri="{FF2B5EF4-FFF2-40B4-BE49-F238E27FC236}">
                <a16:creationId xmlns:a16="http://schemas.microsoft.com/office/drawing/2014/main" id="{1A3E8D58-3EE5-6928-935A-8FDC382DF75F}"/>
              </a:ext>
            </a:extLst>
          </p:cNvPr>
          <p:cNvSpPr>
            <a:spLocks noGrp="1"/>
          </p:cNvSpPr>
          <p:nvPr>
            <p:ph idx="1"/>
          </p:nvPr>
        </p:nvSpPr>
        <p:spPr/>
        <p:txBody>
          <a:bodyPr/>
          <a:lstStyle/>
          <a:p>
            <a:r>
              <a:rPr lang="nl-NL" dirty="0"/>
              <a:t>More fine-</a:t>
            </a:r>
            <a:r>
              <a:rPr lang="nl-NL" dirty="0" err="1"/>
              <a:t>grained</a:t>
            </a:r>
            <a:r>
              <a:rPr lang="nl-NL" dirty="0"/>
              <a:t> </a:t>
            </a:r>
            <a:r>
              <a:rPr lang="nl-NL" dirty="0" err="1"/>
              <a:t>multimodal</a:t>
            </a:r>
            <a:r>
              <a:rPr lang="nl-NL" dirty="0"/>
              <a:t> </a:t>
            </a:r>
            <a:r>
              <a:rPr lang="nl-NL" dirty="0" err="1"/>
              <a:t>mapping</a:t>
            </a:r>
            <a:r>
              <a:rPr lang="nl-NL" dirty="0"/>
              <a:t> of </a:t>
            </a:r>
            <a:r>
              <a:rPr lang="nl-NL" dirty="0" err="1"/>
              <a:t>emotions</a:t>
            </a:r>
            <a:r>
              <a:rPr lang="nl-NL" dirty="0"/>
              <a:t> in </a:t>
            </a:r>
            <a:r>
              <a:rPr lang="nl-NL" dirty="0" err="1"/>
              <a:t>the</a:t>
            </a:r>
            <a:r>
              <a:rPr lang="nl-NL" dirty="0"/>
              <a:t> domain of </a:t>
            </a:r>
            <a:r>
              <a:rPr lang="nl-NL" dirty="0" err="1"/>
              <a:t>politics</a:t>
            </a:r>
            <a:endParaRPr lang="nl-NL" dirty="0"/>
          </a:p>
          <a:p>
            <a:r>
              <a:rPr lang="nl-NL" dirty="0" err="1"/>
              <a:t>Emotions</a:t>
            </a:r>
            <a:r>
              <a:rPr lang="nl-NL" dirty="0"/>
              <a:t> are </a:t>
            </a:r>
            <a:r>
              <a:rPr lang="nl-NL" dirty="0" err="1"/>
              <a:t>dynamic</a:t>
            </a:r>
            <a:r>
              <a:rPr lang="nl-NL" dirty="0"/>
              <a:t>, </a:t>
            </a:r>
            <a:r>
              <a:rPr lang="nl-NL" dirty="0" err="1"/>
              <a:t>recursivity</a:t>
            </a:r>
            <a:r>
              <a:rPr lang="nl-NL" dirty="0"/>
              <a:t>; elite or </a:t>
            </a:r>
            <a:r>
              <a:rPr lang="nl-NL" dirty="0" err="1"/>
              <a:t>network</a:t>
            </a:r>
            <a:r>
              <a:rPr lang="nl-NL" dirty="0"/>
              <a:t> cues.</a:t>
            </a:r>
          </a:p>
          <a:p>
            <a:r>
              <a:rPr lang="nl-NL" dirty="0" err="1"/>
              <a:t>Emotions</a:t>
            </a:r>
            <a:r>
              <a:rPr lang="nl-NL" dirty="0"/>
              <a:t> as a </a:t>
            </a:r>
            <a:r>
              <a:rPr lang="nl-NL" dirty="0" err="1"/>
              <a:t>problem</a:t>
            </a:r>
            <a:r>
              <a:rPr lang="nl-NL" dirty="0"/>
              <a:t> or opportunity of </a:t>
            </a:r>
            <a:r>
              <a:rPr lang="nl-NL" dirty="0" err="1"/>
              <a:t>representation</a:t>
            </a:r>
            <a:endParaRPr lang="nl-NL" dirty="0"/>
          </a:p>
          <a:p>
            <a:pPr marL="0" indent="0">
              <a:buNone/>
            </a:pPr>
            <a:endParaRPr lang="nl-NL" dirty="0"/>
          </a:p>
        </p:txBody>
      </p:sp>
    </p:spTree>
    <p:extLst>
      <p:ext uri="{BB962C8B-B14F-4D97-AF65-F5344CB8AC3E}">
        <p14:creationId xmlns:p14="http://schemas.microsoft.com/office/powerpoint/2010/main" val="104931515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3E7351-C1E2-4BA0-8DD7-2582CAAB060D}"/>
              </a:ext>
            </a:extLst>
          </p:cNvPr>
          <p:cNvSpPr>
            <a:spLocks noGrp="1"/>
          </p:cNvSpPr>
          <p:nvPr>
            <p:ph type="title"/>
          </p:nvPr>
        </p:nvSpPr>
        <p:spPr>
          <a:xfrm>
            <a:off x="457201" y="274638"/>
            <a:ext cx="3124200" cy="1143000"/>
          </a:xfrm>
        </p:spPr>
        <p:txBody>
          <a:bodyPr>
            <a:normAutofit fontScale="90000"/>
          </a:bodyPr>
          <a:lstStyle/>
          <a:p>
            <a:r>
              <a:rPr lang="nl-NL" dirty="0"/>
              <a:t>No time trend in </a:t>
            </a:r>
            <a:r>
              <a:rPr lang="nl-NL" dirty="0" err="1"/>
              <a:t>tone</a:t>
            </a:r>
            <a:endParaRPr lang="nl-NL" dirty="0"/>
          </a:p>
        </p:txBody>
      </p:sp>
      <p:pic>
        <p:nvPicPr>
          <p:cNvPr id="5" name="Content Placeholder 4" descr="A graph of numbers and points&#10;&#10;Description automatically generated with medium confidence">
            <a:extLst>
              <a:ext uri="{FF2B5EF4-FFF2-40B4-BE49-F238E27FC236}">
                <a16:creationId xmlns:a16="http://schemas.microsoft.com/office/drawing/2014/main" id="{6919F6D3-4EBE-DE3B-FEF1-B7BA31C91425}"/>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733800" y="274638"/>
            <a:ext cx="5180995" cy="5699533"/>
          </a:xfrm>
        </p:spPr>
      </p:pic>
      <p:sp>
        <p:nvSpPr>
          <p:cNvPr id="6" name="TextBox 5">
            <a:extLst>
              <a:ext uri="{FF2B5EF4-FFF2-40B4-BE49-F238E27FC236}">
                <a16:creationId xmlns:a16="http://schemas.microsoft.com/office/drawing/2014/main" id="{1689D71A-71E0-7ADB-E92E-1BA6921C49D6}"/>
              </a:ext>
            </a:extLst>
          </p:cNvPr>
          <p:cNvSpPr txBox="1"/>
          <p:nvPr/>
        </p:nvSpPr>
        <p:spPr>
          <a:xfrm>
            <a:off x="457202" y="1524000"/>
            <a:ext cx="3124200" cy="3693319"/>
          </a:xfrm>
          <a:prstGeom prst="rect">
            <a:avLst/>
          </a:prstGeom>
          <a:noFill/>
        </p:spPr>
        <p:txBody>
          <a:bodyPr wrap="square" rtlCol="0">
            <a:spAutoFit/>
          </a:bodyPr>
          <a:lstStyle/>
          <a:p>
            <a:r>
              <a:rPr lang="nl-NL" b="1" dirty="0" err="1"/>
              <a:t>Explanation</a:t>
            </a:r>
            <a:r>
              <a:rPr lang="nl-NL" dirty="0"/>
              <a:t>: </a:t>
            </a:r>
            <a:r>
              <a:rPr lang="nl-NL" dirty="0" err="1"/>
              <a:t>using</a:t>
            </a:r>
            <a:r>
              <a:rPr lang="nl-NL" dirty="0"/>
              <a:t> </a:t>
            </a:r>
            <a:r>
              <a:rPr lang="nl-NL" dirty="0" err="1"/>
              <a:t>parliamentary</a:t>
            </a:r>
            <a:r>
              <a:rPr lang="nl-NL" dirty="0"/>
              <a:t> speeches </a:t>
            </a:r>
            <a:r>
              <a:rPr lang="nl-NL" dirty="0" err="1"/>
              <a:t>from</a:t>
            </a:r>
            <a:r>
              <a:rPr lang="nl-NL" dirty="0"/>
              <a:t> 7 </a:t>
            </a:r>
            <a:r>
              <a:rPr lang="nl-NL" dirty="0" err="1"/>
              <a:t>countries</a:t>
            </a:r>
            <a:r>
              <a:rPr lang="nl-NL" dirty="0"/>
              <a:t> over a </a:t>
            </a:r>
            <a:r>
              <a:rPr lang="nl-NL" dirty="0" err="1"/>
              <a:t>period</a:t>
            </a:r>
            <a:r>
              <a:rPr lang="nl-NL" dirty="0"/>
              <a:t> of 30 </a:t>
            </a:r>
            <a:r>
              <a:rPr lang="nl-NL" dirty="0" err="1"/>
              <a:t>years</a:t>
            </a:r>
            <a:r>
              <a:rPr lang="nl-NL" dirty="0"/>
              <a:t>, we </a:t>
            </a:r>
            <a:r>
              <a:rPr lang="nl-NL" dirty="0" err="1"/>
              <a:t>estimate</a:t>
            </a:r>
            <a:r>
              <a:rPr lang="nl-NL" dirty="0"/>
              <a:t> </a:t>
            </a:r>
            <a:r>
              <a:rPr lang="nl-NL" dirty="0" err="1"/>
              <a:t>emotional</a:t>
            </a:r>
            <a:r>
              <a:rPr lang="nl-NL" dirty="0"/>
              <a:t> </a:t>
            </a:r>
            <a:r>
              <a:rPr lang="nl-NL" dirty="0" err="1"/>
              <a:t>tone</a:t>
            </a:r>
            <a:r>
              <a:rPr lang="nl-NL" dirty="0"/>
              <a:t> (</a:t>
            </a:r>
            <a:r>
              <a:rPr lang="nl-NL" dirty="0" err="1"/>
              <a:t>arousal</a:t>
            </a:r>
            <a:r>
              <a:rPr lang="nl-NL" dirty="0"/>
              <a:t> and </a:t>
            </a:r>
            <a:r>
              <a:rPr lang="nl-NL" dirty="0" err="1"/>
              <a:t>polarity</a:t>
            </a:r>
            <a:r>
              <a:rPr lang="nl-NL" dirty="0"/>
              <a:t>). We </a:t>
            </a:r>
            <a:r>
              <a:rPr lang="nl-NL" dirty="0" err="1"/>
              <a:t>use</a:t>
            </a:r>
            <a:r>
              <a:rPr lang="nl-NL" dirty="0"/>
              <a:t> a joint sentiment topic model for </a:t>
            </a:r>
            <a:r>
              <a:rPr lang="nl-NL" dirty="0" err="1"/>
              <a:t>this</a:t>
            </a:r>
            <a:r>
              <a:rPr lang="nl-NL" dirty="0"/>
              <a:t>, </a:t>
            </a:r>
            <a:r>
              <a:rPr lang="nl-NL" dirty="0" err="1"/>
              <a:t>that</a:t>
            </a:r>
            <a:r>
              <a:rPr lang="nl-NL" dirty="0"/>
              <a:t> takes </a:t>
            </a:r>
            <a:r>
              <a:rPr lang="nl-NL" dirty="0" err="1"/>
              <a:t>into</a:t>
            </a:r>
            <a:r>
              <a:rPr lang="nl-NL" dirty="0"/>
              <a:t> account </a:t>
            </a:r>
            <a:r>
              <a:rPr lang="nl-NL" dirty="0" err="1"/>
              <a:t>the</a:t>
            </a:r>
            <a:r>
              <a:rPr lang="nl-NL" dirty="0"/>
              <a:t> </a:t>
            </a:r>
            <a:r>
              <a:rPr lang="nl-NL" dirty="0" err="1"/>
              <a:t>arousal</a:t>
            </a:r>
            <a:r>
              <a:rPr lang="nl-NL" dirty="0"/>
              <a:t> and </a:t>
            </a:r>
            <a:r>
              <a:rPr lang="nl-NL" dirty="0" err="1"/>
              <a:t>polarity</a:t>
            </a:r>
            <a:r>
              <a:rPr lang="nl-NL" dirty="0"/>
              <a:t> of </a:t>
            </a:r>
            <a:r>
              <a:rPr lang="nl-NL" dirty="0" err="1"/>
              <a:t>words</a:t>
            </a:r>
            <a:r>
              <a:rPr lang="nl-NL" dirty="0"/>
              <a:t>, as well as </a:t>
            </a:r>
            <a:r>
              <a:rPr lang="nl-NL" dirty="0" err="1"/>
              <a:t>the</a:t>
            </a:r>
            <a:r>
              <a:rPr lang="nl-NL" dirty="0"/>
              <a:t> topic in </a:t>
            </a:r>
            <a:r>
              <a:rPr lang="nl-NL" dirty="0" err="1"/>
              <a:t>which</a:t>
            </a:r>
            <a:r>
              <a:rPr lang="nl-NL" dirty="0"/>
              <a:t> these </a:t>
            </a:r>
            <a:r>
              <a:rPr lang="nl-NL" dirty="0" err="1"/>
              <a:t>words</a:t>
            </a:r>
            <a:r>
              <a:rPr lang="nl-NL" dirty="0"/>
              <a:t> are </a:t>
            </a:r>
            <a:r>
              <a:rPr lang="nl-NL" dirty="0" err="1"/>
              <a:t>clustered</a:t>
            </a:r>
            <a:r>
              <a:rPr lang="nl-NL" dirty="0"/>
              <a:t>. </a:t>
            </a:r>
            <a:r>
              <a:rPr lang="nl-NL" dirty="0" err="1"/>
              <a:t>Each</a:t>
            </a:r>
            <a:r>
              <a:rPr lang="nl-NL" dirty="0"/>
              <a:t> dot in </a:t>
            </a:r>
            <a:r>
              <a:rPr lang="nl-NL" dirty="0" err="1"/>
              <a:t>the</a:t>
            </a:r>
            <a:r>
              <a:rPr lang="nl-NL" dirty="0"/>
              <a:t> </a:t>
            </a:r>
            <a:r>
              <a:rPr lang="nl-NL" dirty="0" err="1"/>
              <a:t>figure</a:t>
            </a:r>
            <a:r>
              <a:rPr lang="nl-NL" dirty="0"/>
              <a:t> is </a:t>
            </a:r>
            <a:r>
              <a:rPr lang="nl-NL" dirty="0" err="1"/>
              <a:t>the</a:t>
            </a:r>
            <a:r>
              <a:rPr lang="nl-NL" dirty="0"/>
              <a:t> </a:t>
            </a:r>
            <a:r>
              <a:rPr lang="nl-NL" dirty="0" err="1"/>
              <a:t>mean</a:t>
            </a:r>
            <a:r>
              <a:rPr lang="nl-NL" dirty="0"/>
              <a:t> </a:t>
            </a:r>
            <a:r>
              <a:rPr lang="nl-NL" dirty="0" err="1"/>
              <a:t>arousal</a:t>
            </a:r>
            <a:r>
              <a:rPr lang="nl-NL" dirty="0"/>
              <a:t>/</a:t>
            </a:r>
            <a:r>
              <a:rPr lang="nl-NL" dirty="0" err="1"/>
              <a:t>polarity</a:t>
            </a:r>
            <a:r>
              <a:rPr lang="nl-NL" dirty="0"/>
              <a:t> per </a:t>
            </a:r>
            <a:r>
              <a:rPr lang="nl-NL" dirty="0" err="1"/>
              <a:t>quarter</a:t>
            </a:r>
            <a:r>
              <a:rPr lang="nl-NL" dirty="0"/>
              <a:t>.</a:t>
            </a:r>
          </a:p>
        </p:txBody>
      </p:sp>
      <p:sp>
        <p:nvSpPr>
          <p:cNvPr id="7" name="TextBox 6">
            <a:extLst>
              <a:ext uri="{FF2B5EF4-FFF2-40B4-BE49-F238E27FC236}">
                <a16:creationId xmlns:a16="http://schemas.microsoft.com/office/drawing/2014/main" id="{A411663F-220A-0C0F-4E13-7AE54570C5CA}"/>
              </a:ext>
            </a:extLst>
          </p:cNvPr>
          <p:cNvSpPr txBox="1"/>
          <p:nvPr/>
        </p:nvSpPr>
        <p:spPr>
          <a:xfrm>
            <a:off x="457200" y="5974171"/>
            <a:ext cx="8457595" cy="646331"/>
          </a:xfrm>
          <a:prstGeom prst="rect">
            <a:avLst/>
          </a:prstGeom>
          <a:noFill/>
        </p:spPr>
        <p:txBody>
          <a:bodyPr wrap="square" rtlCol="0">
            <a:spAutoFit/>
          </a:bodyPr>
          <a:lstStyle/>
          <a:p>
            <a:r>
              <a:rPr lang="nl-NL" dirty="0"/>
              <a:t>Pipal, Bakker, Schumacher &amp; van der Velden. </a:t>
            </a:r>
            <a:r>
              <a:rPr lang="en-US" dirty="0"/>
              <a:t>Tone in Politics Is Not Systematically Related to Macro Trends, Ideology, or Experience</a:t>
            </a:r>
            <a:r>
              <a:rPr lang="nl-NL" dirty="0"/>
              <a:t>. </a:t>
            </a:r>
            <a:r>
              <a:rPr lang="nl-NL" i="1" dirty="0"/>
              <a:t>Under review.</a:t>
            </a:r>
            <a:r>
              <a:rPr lang="en-US" dirty="0">
                <a:hlinkClick r:id="rId3"/>
              </a:rPr>
              <a:t> https://osf.io/dw6b9/</a:t>
            </a:r>
            <a:endParaRPr lang="nl-NL" i="1" dirty="0"/>
          </a:p>
        </p:txBody>
      </p:sp>
    </p:spTree>
    <p:extLst>
      <p:ext uri="{BB962C8B-B14F-4D97-AF65-F5344CB8AC3E}">
        <p14:creationId xmlns:p14="http://schemas.microsoft.com/office/powerpoint/2010/main" val="69065210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355D8-1125-7D9B-5D62-59892097046C}"/>
              </a:ext>
            </a:extLst>
          </p:cNvPr>
          <p:cNvSpPr>
            <a:spLocks noGrp="1"/>
          </p:cNvSpPr>
          <p:nvPr>
            <p:ph type="title"/>
          </p:nvPr>
        </p:nvSpPr>
        <p:spPr/>
        <p:txBody>
          <a:bodyPr>
            <a:normAutofit fontScale="90000"/>
          </a:bodyPr>
          <a:lstStyle/>
          <a:p>
            <a:r>
              <a:rPr lang="nl-NL" dirty="0"/>
              <a:t>No single </a:t>
            </a:r>
            <a:r>
              <a:rPr lang="nl-NL" dirty="0" err="1"/>
              <a:t>explanation</a:t>
            </a:r>
            <a:r>
              <a:rPr lang="nl-NL" dirty="0"/>
              <a:t> for </a:t>
            </a:r>
            <a:r>
              <a:rPr lang="nl-NL" dirty="0" err="1"/>
              <a:t>variation</a:t>
            </a:r>
            <a:r>
              <a:rPr lang="nl-NL" dirty="0"/>
              <a:t> in </a:t>
            </a:r>
            <a:r>
              <a:rPr lang="nl-NL" dirty="0" err="1"/>
              <a:t>tone</a:t>
            </a:r>
            <a:r>
              <a:rPr lang="nl-NL" dirty="0"/>
              <a:t>, </a:t>
            </a:r>
            <a:r>
              <a:rPr lang="nl-NL" dirty="0" err="1"/>
              <a:t>except</a:t>
            </a:r>
            <a:r>
              <a:rPr lang="nl-NL" dirty="0"/>
              <a:t> for ….</a:t>
            </a:r>
          </a:p>
        </p:txBody>
      </p:sp>
      <p:sp>
        <p:nvSpPr>
          <p:cNvPr id="7" name="Content Placeholder 6">
            <a:extLst>
              <a:ext uri="{FF2B5EF4-FFF2-40B4-BE49-F238E27FC236}">
                <a16:creationId xmlns:a16="http://schemas.microsoft.com/office/drawing/2014/main" id="{2ABDD9FC-399C-BA53-3D96-DC462196EE17}"/>
              </a:ext>
            </a:extLst>
          </p:cNvPr>
          <p:cNvSpPr>
            <a:spLocks noGrp="1"/>
          </p:cNvSpPr>
          <p:nvPr>
            <p:ph idx="1"/>
          </p:nvPr>
        </p:nvSpPr>
        <p:spPr>
          <a:xfrm>
            <a:off x="0" y="1524000"/>
            <a:ext cx="9144000" cy="1294218"/>
          </a:xfrm>
        </p:spPr>
        <p:txBody>
          <a:bodyPr>
            <a:normAutofit/>
          </a:bodyPr>
          <a:lstStyle/>
          <a:p>
            <a:pPr marL="0" indent="0">
              <a:buNone/>
            </a:pPr>
            <a:r>
              <a:rPr lang="nl-NL" sz="1600" b="1" dirty="0" err="1"/>
              <a:t>Explanation</a:t>
            </a:r>
            <a:r>
              <a:rPr lang="nl-NL" sz="1600" dirty="0"/>
              <a:t>: </a:t>
            </a:r>
            <a:r>
              <a:rPr lang="nl-NL" sz="1600" dirty="0" err="1"/>
              <a:t>each</a:t>
            </a:r>
            <a:r>
              <a:rPr lang="nl-NL" sz="1600" dirty="0"/>
              <a:t> dot presents </a:t>
            </a:r>
            <a:r>
              <a:rPr lang="nl-NL" sz="1600" dirty="0" err="1"/>
              <a:t>the</a:t>
            </a:r>
            <a:r>
              <a:rPr lang="nl-NL" sz="1600" dirty="0"/>
              <a:t> effect of </a:t>
            </a:r>
            <a:r>
              <a:rPr lang="nl-NL" sz="1600" dirty="0" err="1"/>
              <a:t>an</a:t>
            </a:r>
            <a:r>
              <a:rPr lang="nl-NL" sz="1600" dirty="0"/>
              <a:t> </a:t>
            </a:r>
            <a:r>
              <a:rPr lang="nl-NL" sz="1600" dirty="0" err="1"/>
              <a:t>indendepent</a:t>
            </a:r>
            <a:r>
              <a:rPr lang="nl-NL" sz="1600" dirty="0"/>
              <a:t> </a:t>
            </a:r>
            <a:r>
              <a:rPr lang="nl-NL" sz="1600" dirty="0" err="1"/>
              <a:t>variable</a:t>
            </a:r>
            <a:r>
              <a:rPr lang="nl-NL" sz="1600" dirty="0"/>
              <a:t> (</a:t>
            </a:r>
            <a:r>
              <a:rPr lang="nl-NL" sz="1600" dirty="0" err="1"/>
              <a:t>see</a:t>
            </a:r>
            <a:r>
              <a:rPr lang="nl-NL" sz="1600" dirty="0"/>
              <a:t> columns) on </a:t>
            </a:r>
            <a:r>
              <a:rPr lang="nl-NL" sz="1600" dirty="0" err="1"/>
              <a:t>polarity</a:t>
            </a:r>
            <a:r>
              <a:rPr lang="nl-NL" sz="1600" dirty="0"/>
              <a:t> (</a:t>
            </a:r>
            <a:r>
              <a:rPr lang="nl-NL" sz="1600" dirty="0" err="1"/>
              <a:t>negative-positive</a:t>
            </a:r>
            <a:r>
              <a:rPr lang="nl-NL" sz="1600" dirty="0"/>
              <a:t> </a:t>
            </a:r>
            <a:r>
              <a:rPr lang="nl-NL" sz="1600" dirty="0" err="1"/>
              <a:t>tone</a:t>
            </a:r>
            <a:r>
              <a:rPr lang="nl-NL" sz="1600" dirty="0"/>
              <a:t>) in </a:t>
            </a:r>
            <a:r>
              <a:rPr lang="nl-NL" sz="1600" dirty="0" err="1"/>
              <a:t>parliamentary</a:t>
            </a:r>
            <a:r>
              <a:rPr lang="nl-NL" sz="1600" dirty="0"/>
              <a:t> speech. </a:t>
            </a:r>
            <a:r>
              <a:rPr lang="nl-NL" sz="1600" dirty="0" err="1"/>
              <a:t>There</a:t>
            </a:r>
            <a:r>
              <a:rPr lang="nl-NL" sz="1600" dirty="0"/>
              <a:t> are multiple </a:t>
            </a:r>
            <a:r>
              <a:rPr lang="nl-NL" sz="1600" dirty="0" err="1"/>
              <a:t>dots</a:t>
            </a:r>
            <a:r>
              <a:rPr lang="nl-NL" sz="1600" dirty="0"/>
              <a:t> </a:t>
            </a:r>
            <a:r>
              <a:rPr lang="nl-NL" sz="1600" dirty="0" err="1"/>
              <a:t>because</a:t>
            </a:r>
            <a:r>
              <a:rPr lang="nl-NL" sz="1600" dirty="0"/>
              <a:t> we </a:t>
            </a:r>
            <a:r>
              <a:rPr lang="nl-NL" sz="1600" dirty="0" err="1"/>
              <a:t>ran</a:t>
            </a:r>
            <a:r>
              <a:rPr lang="nl-NL" sz="1600" dirty="0"/>
              <a:t> multiple </a:t>
            </a:r>
            <a:r>
              <a:rPr lang="nl-NL" sz="1600" dirty="0" err="1"/>
              <a:t>models</a:t>
            </a:r>
            <a:r>
              <a:rPr lang="nl-NL" sz="1600" dirty="0"/>
              <a:t> (</a:t>
            </a:r>
            <a:r>
              <a:rPr lang="nl-NL" sz="1600" dirty="0" err="1"/>
              <a:t>multiverse</a:t>
            </a:r>
            <a:r>
              <a:rPr lang="nl-NL" sz="1600" dirty="0"/>
              <a:t> approach). </a:t>
            </a:r>
            <a:r>
              <a:rPr lang="nl-NL" sz="1600" dirty="0" err="1"/>
              <a:t>Each</a:t>
            </a:r>
            <a:r>
              <a:rPr lang="nl-NL" sz="1600" dirty="0"/>
              <a:t> </a:t>
            </a:r>
            <a:r>
              <a:rPr lang="nl-NL" sz="1600" dirty="0" err="1"/>
              <a:t>row</a:t>
            </a:r>
            <a:r>
              <a:rPr lang="nl-NL" sz="1600" dirty="0"/>
              <a:t> </a:t>
            </a:r>
            <a:r>
              <a:rPr lang="nl-NL" sz="1600" dirty="0" err="1"/>
              <a:t>represents</a:t>
            </a:r>
            <a:r>
              <a:rPr lang="nl-NL" sz="1600" dirty="0"/>
              <a:t> analysis </a:t>
            </a:r>
            <a:r>
              <a:rPr lang="nl-NL" sz="1600" dirty="0" err="1"/>
              <a:t>from</a:t>
            </a:r>
            <a:r>
              <a:rPr lang="nl-NL" sz="1600" dirty="0"/>
              <a:t> a single country. Data </a:t>
            </a:r>
            <a:r>
              <a:rPr lang="nl-NL" sz="1600" dirty="0" err="1"/>
              <a:t>comes</a:t>
            </a:r>
            <a:r>
              <a:rPr lang="nl-NL" sz="1600" dirty="0"/>
              <a:t> </a:t>
            </a:r>
            <a:r>
              <a:rPr lang="nl-NL" sz="1600" dirty="0" err="1"/>
              <a:t>from</a:t>
            </a:r>
            <a:r>
              <a:rPr lang="nl-NL" sz="1600" dirty="0"/>
              <a:t> </a:t>
            </a:r>
            <a:r>
              <a:rPr lang="nl-NL" sz="1600" dirty="0" err="1"/>
              <a:t>parliamentary</a:t>
            </a:r>
            <a:r>
              <a:rPr lang="nl-NL" sz="1600" dirty="0"/>
              <a:t> speeches over a ~30 </a:t>
            </a:r>
            <a:r>
              <a:rPr lang="nl-NL" sz="1600" dirty="0" err="1"/>
              <a:t>year</a:t>
            </a:r>
            <a:r>
              <a:rPr lang="nl-NL" sz="1600" dirty="0"/>
              <a:t> </a:t>
            </a:r>
            <a:r>
              <a:rPr lang="nl-NL" sz="1600" dirty="0" err="1"/>
              <a:t>period</a:t>
            </a:r>
            <a:r>
              <a:rPr lang="nl-NL" sz="1600" dirty="0"/>
              <a:t>. Red </a:t>
            </a:r>
            <a:r>
              <a:rPr lang="nl-NL" sz="1600" dirty="0" err="1"/>
              <a:t>dots</a:t>
            </a:r>
            <a:r>
              <a:rPr lang="nl-NL" sz="1600" dirty="0"/>
              <a:t> are significant, black </a:t>
            </a:r>
            <a:r>
              <a:rPr lang="nl-NL" sz="1600" dirty="0" err="1"/>
              <a:t>dots</a:t>
            </a:r>
            <a:r>
              <a:rPr lang="nl-NL" sz="1600" dirty="0"/>
              <a:t> insignificant. </a:t>
            </a:r>
          </a:p>
        </p:txBody>
      </p:sp>
      <p:pic>
        <p:nvPicPr>
          <p:cNvPr id="9" name="Picture 8">
            <a:extLst>
              <a:ext uri="{FF2B5EF4-FFF2-40B4-BE49-F238E27FC236}">
                <a16:creationId xmlns:a16="http://schemas.microsoft.com/office/drawing/2014/main" id="{D25D6CFB-87A3-64E3-F1C7-EC736E8E2ABD}"/>
              </a:ext>
            </a:extLst>
          </p:cNvPr>
          <p:cNvPicPr>
            <a:picLocks noChangeAspect="1"/>
          </p:cNvPicPr>
          <p:nvPr/>
        </p:nvPicPr>
        <p:blipFill>
          <a:blip r:embed="rId2"/>
          <a:stretch>
            <a:fillRect/>
          </a:stretch>
        </p:blipFill>
        <p:spPr>
          <a:xfrm>
            <a:off x="0" y="2728353"/>
            <a:ext cx="9144000" cy="4129647"/>
          </a:xfrm>
          <a:prstGeom prst="rect">
            <a:avLst/>
          </a:prstGeom>
        </p:spPr>
      </p:pic>
    </p:spTree>
    <p:extLst>
      <p:ext uri="{BB962C8B-B14F-4D97-AF65-F5344CB8AC3E}">
        <p14:creationId xmlns:p14="http://schemas.microsoft.com/office/powerpoint/2010/main" val="186299144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9520441-4A1F-BB33-0C13-1F01EEEE429B}"/>
              </a:ext>
            </a:extLst>
          </p:cNvPr>
          <p:cNvPicPr>
            <a:picLocks noChangeAspect="1"/>
          </p:cNvPicPr>
          <p:nvPr/>
        </p:nvPicPr>
        <p:blipFill>
          <a:blip r:embed="rId2"/>
          <a:stretch>
            <a:fillRect/>
          </a:stretch>
        </p:blipFill>
        <p:spPr>
          <a:xfrm>
            <a:off x="228600" y="1128593"/>
            <a:ext cx="9144000" cy="4600814"/>
          </a:xfrm>
          <a:prstGeom prst="rect">
            <a:avLst/>
          </a:prstGeom>
        </p:spPr>
      </p:pic>
    </p:spTree>
    <p:extLst>
      <p:ext uri="{BB962C8B-B14F-4D97-AF65-F5344CB8AC3E}">
        <p14:creationId xmlns:p14="http://schemas.microsoft.com/office/powerpoint/2010/main" val="317605502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002DDA-D480-4EC7-4C6A-3AEFE7280B6D}"/>
              </a:ext>
            </a:extLst>
          </p:cNvPr>
          <p:cNvSpPr>
            <a:spLocks noGrp="1"/>
          </p:cNvSpPr>
          <p:nvPr>
            <p:ph type="title"/>
          </p:nvPr>
        </p:nvSpPr>
        <p:spPr/>
        <p:txBody>
          <a:bodyPr/>
          <a:lstStyle/>
          <a:p>
            <a:r>
              <a:rPr lang="nl-NL" dirty="0"/>
              <a:t>The effect of facial displays</a:t>
            </a:r>
          </a:p>
        </p:txBody>
      </p:sp>
      <p:pic>
        <p:nvPicPr>
          <p:cNvPr id="6" name="Picture 5">
            <a:extLst>
              <a:ext uri="{FF2B5EF4-FFF2-40B4-BE49-F238E27FC236}">
                <a16:creationId xmlns:a16="http://schemas.microsoft.com/office/drawing/2014/main" id="{DD647D91-8E16-04BF-FE97-0B5E7786CE55}"/>
              </a:ext>
            </a:extLst>
          </p:cNvPr>
          <p:cNvPicPr>
            <a:picLocks noChangeAspect="1"/>
          </p:cNvPicPr>
          <p:nvPr/>
        </p:nvPicPr>
        <p:blipFill>
          <a:blip r:embed="rId2"/>
          <a:stretch>
            <a:fillRect/>
          </a:stretch>
        </p:blipFill>
        <p:spPr>
          <a:xfrm>
            <a:off x="1447800" y="1296987"/>
            <a:ext cx="6334125" cy="5286375"/>
          </a:xfrm>
          <a:prstGeom prst="rect">
            <a:avLst/>
          </a:prstGeom>
        </p:spPr>
      </p:pic>
    </p:spTree>
    <p:extLst>
      <p:ext uri="{BB962C8B-B14F-4D97-AF65-F5344CB8AC3E}">
        <p14:creationId xmlns:p14="http://schemas.microsoft.com/office/powerpoint/2010/main" val="41443675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800B9-27E7-66A0-5972-9202FAE3254B}"/>
              </a:ext>
            </a:extLst>
          </p:cNvPr>
          <p:cNvSpPr>
            <a:spLocks noGrp="1"/>
          </p:cNvSpPr>
          <p:nvPr>
            <p:ph type="title"/>
          </p:nvPr>
        </p:nvSpPr>
        <p:spPr/>
        <p:txBody>
          <a:bodyPr>
            <a:normAutofit fontScale="90000"/>
          </a:bodyPr>
          <a:lstStyle/>
          <a:p>
            <a:r>
              <a:rPr lang="en-US" dirty="0" err="1"/>
              <a:t>Outparty</a:t>
            </a:r>
            <a:r>
              <a:rPr lang="en-US" dirty="0"/>
              <a:t> politicians generate strong physiological responses</a:t>
            </a:r>
            <a:endParaRPr lang="nl-NL" dirty="0"/>
          </a:p>
        </p:txBody>
      </p:sp>
      <p:sp>
        <p:nvSpPr>
          <p:cNvPr id="3" name="Content Placeholder 2">
            <a:extLst>
              <a:ext uri="{FF2B5EF4-FFF2-40B4-BE49-F238E27FC236}">
                <a16:creationId xmlns:a16="http://schemas.microsoft.com/office/drawing/2014/main" id="{D4DCFA2B-17FA-1275-D765-8ECA810C9AE3}"/>
              </a:ext>
            </a:extLst>
          </p:cNvPr>
          <p:cNvSpPr>
            <a:spLocks noGrp="1"/>
          </p:cNvSpPr>
          <p:nvPr>
            <p:ph idx="1"/>
          </p:nvPr>
        </p:nvSpPr>
        <p:spPr>
          <a:xfrm>
            <a:off x="209320" y="5867400"/>
            <a:ext cx="9134582" cy="715962"/>
          </a:xfrm>
          <a:solidFill>
            <a:schemeClr val="bg1"/>
          </a:solidFill>
        </p:spPr>
        <p:txBody>
          <a:bodyPr>
            <a:noAutofit/>
          </a:bodyPr>
          <a:lstStyle/>
          <a:p>
            <a:pPr marL="0" indent="0">
              <a:buNone/>
            </a:pPr>
            <a:r>
              <a:rPr lang="en-US" sz="1800" dirty="0"/>
              <a:t>Reference: Homan, Schumacher and Bakker (2022) Facing Emotional Politicians: Do Emotional Displays of Politicians Evoke Mimicry and Emotional Contagion? </a:t>
            </a:r>
            <a:r>
              <a:rPr lang="en-US" sz="1800" i="1" dirty="0"/>
              <a:t>Emotion</a:t>
            </a:r>
            <a:r>
              <a:rPr lang="en-US" sz="1800" dirty="0"/>
              <a:t>. </a:t>
            </a:r>
            <a:r>
              <a:rPr lang="en-US" sz="1800" dirty="0">
                <a:hlinkClick r:id="rId3"/>
              </a:rPr>
              <a:t>https://psyarxiv.com/7edzh</a:t>
            </a:r>
            <a:r>
              <a:rPr lang="en-US" sz="1800" dirty="0"/>
              <a:t> </a:t>
            </a:r>
            <a:endParaRPr lang="nl-NL" sz="1800" dirty="0"/>
          </a:p>
        </p:txBody>
      </p:sp>
      <p:pic>
        <p:nvPicPr>
          <p:cNvPr id="9" name="Picture 8" descr="Chart, box and whisker chart&#10;&#10;Description automatically generated">
            <a:extLst>
              <a:ext uri="{FF2B5EF4-FFF2-40B4-BE49-F238E27FC236}">
                <a16:creationId xmlns:a16="http://schemas.microsoft.com/office/drawing/2014/main" id="{18A0D5A2-ACE4-C9F2-4B66-50367217438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 y="1600200"/>
            <a:ext cx="7924800" cy="3962400"/>
          </a:xfrm>
          <a:prstGeom prst="rect">
            <a:avLst/>
          </a:prstGeom>
        </p:spPr>
      </p:pic>
    </p:spTree>
    <p:extLst>
      <p:ext uri="{BB962C8B-B14F-4D97-AF65-F5344CB8AC3E}">
        <p14:creationId xmlns:p14="http://schemas.microsoft.com/office/powerpoint/2010/main" val="1773784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BA9EFD-54A7-8F7A-C2AF-54B2BF84C45D}"/>
              </a:ext>
            </a:extLst>
          </p:cNvPr>
          <p:cNvSpPr>
            <a:spLocks noGrp="1"/>
          </p:cNvSpPr>
          <p:nvPr>
            <p:ph type="title"/>
          </p:nvPr>
        </p:nvSpPr>
        <p:spPr/>
        <p:txBody>
          <a:bodyPr>
            <a:normAutofit fontScale="90000"/>
          </a:bodyPr>
          <a:lstStyle/>
          <a:p>
            <a:r>
              <a:rPr lang="nl-NL" dirty="0" err="1"/>
              <a:t>What</a:t>
            </a:r>
            <a:r>
              <a:rPr lang="nl-NL" dirty="0"/>
              <a:t> is </a:t>
            </a:r>
            <a:r>
              <a:rPr lang="nl-NL" dirty="0" err="1"/>
              <a:t>computational</a:t>
            </a:r>
            <a:r>
              <a:rPr lang="nl-NL" dirty="0"/>
              <a:t> </a:t>
            </a:r>
            <a:r>
              <a:rPr lang="nl-NL" dirty="0" err="1"/>
              <a:t>social</a:t>
            </a:r>
            <a:r>
              <a:rPr lang="nl-NL" dirty="0"/>
              <a:t> </a:t>
            </a:r>
            <a:r>
              <a:rPr lang="nl-NL" dirty="0" err="1"/>
              <a:t>science</a:t>
            </a:r>
            <a:r>
              <a:rPr lang="nl-NL" dirty="0"/>
              <a:t>?</a:t>
            </a:r>
          </a:p>
        </p:txBody>
      </p:sp>
      <p:sp>
        <p:nvSpPr>
          <p:cNvPr id="3" name="Content Placeholder 2">
            <a:extLst>
              <a:ext uri="{FF2B5EF4-FFF2-40B4-BE49-F238E27FC236}">
                <a16:creationId xmlns:a16="http://schemas.microsoft.com/office/drawing/2014/main" id="{695CFA86-DC5C-5ACF-42D3-1385E932F264}"/>
              </a:ext>
            </a:extLst>
          </p:cNvPr>
          <p:cNvSpPr>
            <a:spLocks noGrp="1"/>
          </p:cNvSpPr>
          <p:nvPr>
            <p:ph idx="1"/>
          </p:nvPr>
        </p:nvSpPr>
        <p:spPr/>
        <p:txBody>
          <a:bodyPr/>
          <a:lstStyle/>
          <a:p>
            <a:pPr marL="514350" indent="-514350">
              <a:buAutoNum type="arabicPeriod"/>
            </a:pPr>
            <a:r>
              <a:rPr lang="nl-NL" dirty="0"/>
              <a:t>Advanced </a:t>
            </a:r>
            <a:r>
              <a:rPr lang="nl-NL" dirty="0" err="1"/>
              <a:t>programming</a:t>
            </a:r>
            <a:r>
              <a:rPr lang="nl-NL" dirty="0"/>
              <a:t> to </a:t>
            </a:r>
            <a:r>
              <a:rPr lang="nl-NL" dirty="0" err="1"/>
              <a:t>improve</a:t>
            </a:r>
            <a:r>
              <a:rPr lang="nl-NL" dirty="0"/>
              <a:t> designs of </a:t>
            </a:r>
            <a:r>
              <a:rPr lang="nl-NL" dirty="0" err="1"/>
              <a:t>experiments</a:t>
            </a:r>
            <a:r>
              <a:rPr lang="nl-NL" dirty="0"/>
              <a:t> </a:t>
            </a:r>
          </a:p>
          <a:p>
            <a:pPr marL="514350" indent="-514350">
              <a:buAutoNum type="arabicPeriod"/>
            </a:pPr>
            <a:r>
              <a:rPr lang="nl-NL" dirty="0" err="1"/>
              <a:t>Methods</a:t>
            </a:r>
            <a:r>
              <a:rPr lang="nl-NL" dirty="0"/>
              <a:t> to </a:t>
            </a:r>
            <a:r>
              <a:rPr lang="nl-NL" dirty="0" err="1"/>
              <a:t>improve</a:t>
            </a:r>
            <a:r>
              <a:rPr lang="nl-NL" dirty="0"/>
              <a:t> </a:t>
            </a:r>
            <a:r>
              <a:rPr lang="nl-NL" dirty="0" err="1"/>
              <a:t>collection</a:t>
            </a:r>
            <a:r>
              <a:rPr lang="nl-NL" dirty="0"/>
              <a:t>, </a:t>
            </a:r>
            <a:r>
              <a:rPr lang="nl-NL" dirty="0" err="1"/>
              <a:t>classification</a:t>
            </a:r>
            <a:r>
              <a:rPr lang="nl-NL" dirty="0"/>
              <a:t> and </a:t>
            </a:r>
            <a:r>
              <a:rPr lang="nl-NL" dirty="0" err="1"/>
              <a:t>prediction</a:t>
            </a:r>
            <a:endParaRPr lang="nl-NL" dirty="0"/>
          </a:p>
          <a:p>
            <a:pPr marL="514350" indent="-514350">
              <a:buAutoNum type="arabicPeriod"/>
            </a:pPr>
            <a:r>
              <a:rPr lang="nl-NL" dirty="0"/>
              <a:t>A </a:t>
            </a:r>
            <a:r>
              <a:rPr lang="nl-NL" dirty="0" err="1"/>
              <a:t>theory</a:t>
            </a:r>
            <a:r>
              <a:rPr lang="nl-NL" dirty="0"/>
              <a:t>-building tool</a:t>
            </a:r>
          </a:p>
          <a:p>
            <a:pPr marL="0" indent="0">
              <a:buNone/>
            </a:pPr>
            <a:endParaRPr lang="nl-NL" dirty="0"/>
          </a:p>
        </p:txBody>
      </p:sp>
    </p:spTree>
    <p:extLst>
      <p:ext uri="{BB962C8B-B14F-4D97-AF65-F5344CB8AC3E}">
        <p14:creationId xmlns:p14="http://schemas.microsoft.com/office/powerpoint/2010/main" val="320058809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C9A259-990F-4841-D090-91CA99EB0082}"/>
              </a:ext>
            </a:extLst>
          </p:cNvPr>
          <p:cNvSpPr>
            <a:spLocks noGrp="1"/>
          </p:cNvSpPr>
          <p:nvPr>
            <p:ph type="title"/>
          </p:nvPr>
        </p:nvSpPr>
        <p:spPr/>
        <p:txBody>
          <a:bodyPr>
            <a:normAutofit fontScale="90000"/>
          </a:bodyPr>
          <a:lstStyle/>
          <a:p>
            <a:r>
              <a:rPr lang="en-US" dirty="0" err="1"/>
              <a:t>Outparty</a:t>
            </a:r>
            <a:r>
              <a:rPr lang="en-US" dirty="0"/>
              <a:t> politicians generate strong neural responses</a:t>
            </a:r>
            <a:endParaRPr lang="nl-NL" dirty="0"/>
          </a:p>
        </p:txBody>
      </p:sp>
      <p:pic>
        <p:nvPicPr>
          <p:cNvPr id="5" name="Picture 4">
            <a:extLst>
              <a:ext uri="{FF2B5EF4-FFF2-40B4-BE49-F238E27FC236}">
                <a16:creationId xmlns:a16="http://schemas.microsoft.com/office/drawing/2014/main" id="{8B488D46-882B-47A5-5689-DC20881A0C86}"/>
              </a:ext>
            </a:extLst>
          </p:cNvPr>
          <p:cNvPicPr>
            <a:picLocks noChangeAspect="1"/>
          </p:cNvPicPr>
          <p:nvPr/>
        </p:nvPicPr>
        <p:blipFill>
          <a:blip r:embed="rId2"/>
          <a:stretch>
            <a:fillRect/>
          </a:stretch>
        </p:blipFill>
        <p:spPr>
          <a:xfrm>
            <a:off x="151614" y="1505663"/>
            <a:ext cx="7058519" cy="4426112"/>
          </a:xfrm>
          <a:prstGeom prst="rect">
            <a:avLst/>
          </a:prstGeom>
        </p:spPr>
      </p:pic>
      <p:sp>
        <p:nvSpPr>
          <p:cNvPr id="6" name="Content Placeholder 2">
            <a:extLst>
              <a:ext uri="{FF2B5EF4-FFF2-40B4-BE49-F238E27FC236}">
                <a16:creationId xmlns:a16="http://schemas.microsoft.com/office/drawing/2014/main" id="{D9C75430-6423-D9A2-6025-F4014C4A3772}"/>
              </a:ext>
            </a:extLst>
          </p:cNvPr>
          <p:cNvSpPr>
            <a:spLocks noGrp="1"/>
          </p:cNvSpPr>
          <p:nvPr>
            <p:ph idx="1"/>
          </p:nvPr>
        </p:nvSpPr>
        <p:spPr>
          <a:xfrm>
            <a:off x="152400" y="6019800"/>
            <a:ext cx="9134582" cy="715962"/>
          </a:xfrm>
          <a:solidFill>
            <a:schemeClr val="bg1"/>
          </a:solidFill>
        </p:spPr>
        <p:txBody>
          <a:bodyPr>
            <a:noAutofit/>
          </a:bodyPr>
          <a:lstStyle/>
          <a:p>
            <a:pPr marL="0" indent="0">
              <a:buNone/>
            </a:pPr>
            <a:r>
              <a:rPr lang="en-US" sz="1800" dirty="0"/>
              <a:t>Reference: Homan, Hamdan, Hendriks &amp; Petropoulos Petalas. Neural Responses to Emotional Displays by Politicians: Differential Mu and Alpha Suppression Patterns in Response to In-Party and Out-Party Leaders</a:t>
            </a:r>
            <a:endParaRPr lang="nl-NL" sz="1800" dirty="0"/>
          </a:p>
        </p:txBody>
      </p:sp>
      <p:sp>
        <p:nvSpPr>
          <p:cNvPr id="7" name="TextBox 6">
            <a:extLst>
              <a:ext uri="{FF2B5EF4-FFF2-40B4-BE49-F238E27FC236}">
                <a16:creationId xmlns:a16="http://schemas.microsoft.com/office/drawing/2014/main" id="{C03886AA-6737-2A38-7D1B-F039FEE5089D}"/>
              </a:ext>
            </a:extLst>
          </p:cNvPr>
          <p:cNvSpPr txBox="1"/>
          <p:nvPr/>
        </p:nvSpPr>
        <p:spPr>
          <a:xfrm>
            <a:off x="7315200" y="1505663"/>
            <a:ext cx="1752600" cy="4247317"/>
          </a:xfrm>
          <a:prstGeom prst="rect">
            <a:avLst/>
          </a:prstGeom>
          <a:noFill/>
        </p:spPr>
        <p:txBody>
          <a:bodyPr wrap="square" rtlCol="0">
            <a:spAutoFit/>
          </a:bodyPr>
          <a:lstStyle/>
          <a:p>
            <a:r>
              <a:rPr lang="nl-NL" dirty="0" err="1"/>
              <a:t>Explanation</a:t>
            </a:r>
            <a:r>
              <a:rPr lang="nl-NL" dirty="0"/>
              <a:t>: </a:t>
            </a:r>
            <a:r>
              <a:rPr lang="en-US" dirty="0"/>
              <a:t>Log power mu rhythm and alpha signal) for the different conditions. Black dots represents the mean estimate per group, the black whiskers the 95% CIs, and the clouds the sample distributions.</a:t>
            </a:r>
            <a:endParaRPr lang="nl-NL" dirty="0"/>
          </a:p>
        </p:txBody>
      </p:sp>
    </p:spTree>
    <p:extLst>
      <p:ext uri="{BB962C8B-B14F-4D97-AF65-F5344CB8AC3E}">
        <p14:creationId xmlns:p14="http://schemas.microsoft.com/office/powerpoint/2010/main" val="171050038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AAE934-80C2-82D7-E85F-6B5E28F466D7}"/>
              </a:ext>
            </a:extLst>
          </p:cNvPr>
          <p:cNvSpPr>
            <a:spLocks noGrp="1"/>
          </p:cNvSpPr>
          <p:nvPr>
            <p:ph type="title"/>
          </p:nvPr>
        </p:nvSpPr>
        <p:spPr/>
        <p:txBody>
          <a:bodyPr>
            <a:normAutofit fontScale="90000"/>
          </a:bodyPr>
          <a:lstStyle/>
          <a:p>
            <a:r>
              <a:rPr lang="nl-NL" dirty="0" err="1"/>
              <a:t>What</a:t>
            </a:r>
            <a:r>
              <a:rPr lang="nl-NL" dirty="0"/>
              <a:t> is </a:t>
            </a:r>
            <a:r>
              <a:rPr lang="nl-NL" dirty="0" err="1"/>
              <a:t>the</a:t>
            </a:r>
            <a:r>
              <a:rPr lang="nl-NL" dirty="0"/>
              <a:t> effect of facial displays?</a:t>
            </a:r>
          </a:p>
        </p:txBody>
      </p:sp>
      <p:pic>
        <p:nvPicPr>
          <p:cNvPr id="5" name="Picture 4">
            <a:extLst>
              <a:ext uri="{FF2B5EF4-FFF2-40B4-BE49-F238E27FC236}">
                <a16:creationId xmlns:a16="http://schemas.microsoft.com/office/drawing/2014/main" id="{84549C0B-40B7-BFA0-B1C3-49171FB6A6AC}"/>
              </a:ext>
            </a:extLst>
          </p:cNvPr>
          <p:cNvPicPr>
            <a:picLocks noChangeAspect="1"/>
          </p:cNvPicPr>
          <p:nvPr/>
        </p:nvPicPr>
        <p:blipFill>
          <a:blip r:embed="rId2"/>
          <a:stretch>
            <a:fillRect/>
          </a:stretch>
        </p:blipFill>
        <p:spPr>
          <a:xfrm>
            <a:off x="0" y="1417638"/>
            <a:ext cx="9144000" cy="4848484"/>
          </a:xfrm>
          <a:prstGeom prst="rect">
            <a:avLst/>
          </a:prstGeom>
        </p:spPr>
      </p:pic>
    </p:spTree>
    <p:extLst>
      <p:ext uri="{BB962C8B-B14F-4D97-AF65-F5344CB8AC3E}">
        <p14:creationId xmlns:p14="http://schemas.microsoft.com/office/powerpoint/2010/main" val="57433164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9AACD5-8ED6-CDFF-9745-E64F5FD4B390}"/>
              </a:ext>
            </a:extLst>
          </p:cNvPr>
          <p:cNvSpPr>
            <a:spLocks noGrp="1"/>
          </p:cNvSpPr>
          <p:nvPr>
            <p:ph type="title"/>
          </p:nvPr>
        </p:nvSpPr>
        <p:spPr>
          <a:xfrm>
            <a:off x="457200" y="274638"/>
            <a:ext cx="2743200" cy="1143000"/>
          </a:xfrm>
        </p:spPr>
        <p:txBody>
          <a:bodyPr>
            <a:normAutofit fontScale="90000"/>
          </a:bodyPr>
          <a:lstStyle/>
          <a:p>
            <a:r>
              <a:rPr lang="nl-NL" dirty="0" err="1"/>
              <a:t>Smiling</a:t>
            </a:r>
            <a:r>
              <a:rPr lang="nl-NL" dirty="0"/>
              <a:t> </a:t>
            </a:r>
            <a:r>
              <a:rPr lang="nl-NL" dirty="0" err="1"/>
              <a:t>works</a:t>
            </a:r>
            <a:endParaRPr lang="nl-NL" dirty="0"/>
          </a:p>
        </p:txBody>
      </p:sp>
      <p:sp>
        <p:nvSpPr>
          <p:cNvPr id="3" name="Content Placeholder 2">
            <a:extLst>
              <a:ext uri="{FF2B5EF4-FFF2-40B4-BE49-F238E27FC236}">
                <a16:creationId xmlns:a16="http://schemas.microsoft.com/office/drawing/2014/main" id="{F43D78CA-2AB9-A915-D5E8-F2E7CC3E2D59}"/>
              </a:ext>
            </a:extLst>
          </p:cNvPr>
          <p:cNvSpPr>
            <a:spLocks noGrp="1"/>
          </p:cNvSpPr>
          <p:nvPr>
            <p:ph idx="1"/>
          </p:nvPr>
        </p:nvSpPr>
        <p:spPr>
          <a:xfrm>
            <a:off x="457200" y="1600201"/>
            <a:ext cx="2416490" cy="4525962"/>
          </a:xfrm>
        </p:spPr>
        <p:txBody>
          <a:bodyPr>
            <a:normAutofit/>
          </a:bodyPr>
          <a:lstStyle/>
          <a:p>
            <a:pPr marL="0" indent="0">
              <a:buNone/>
            </a:pPr>
            <a:r>
              <a:rPr lang="nl-NL" sz="1800" b="1" dirty="0" err="1"/>
              <a:t>Explanation</a:t>
            </a:r>
            <a:r>
              <a:rPr lang="nl-NL" sz="1800" dirty="0"/>
              <a:t>: </a:t>
            </a:r>
            <a:r>
              <a:rPr lang="nl-NL" sz="1800" dirty="0" err="1"/>
              <a:t>each</a:t>
            </a:r>
            <a:r>
              <a:rPr lang="nl-NL" sz="1800" dirty="0"/>
              <a:t> dot is </a:t>
            </a:r>
            <a:r>
              <a:rPr lang="nl-NL" sz="1800" dirty="0" err="1"/>
              <a:t>the</a:t>
            </a:r>
            <a:r>
              <a:rPr lang="nl-NL" sz="1800" dirty="0"/>
              <a:t> </a:t>
            </a:r>
            <a:r>
              <a:rPr lang="nl-NL" sz="1800" dirty="0" err="1"/>
              <a:t>marginal</a:t>
            </a:r>
            <a:r>
              <a:rPr lang="nl-NL" sz="1800" dirty="0"/>
              <a:t> </a:t>
            </a:r>
            <a:r>
              <a:rPr lang="nl-NL" sz="1800" dirty="0" err="1"/>
              <a:t>mean</a:t>
            </a:r>
            <a:r>
              <a:rPr lang="nl-NL" sz="1800" dirty="0"/>
              <a:t> of </a:t>
            </a:r>
            <a:r>
              <a:rPr lang="nl-NL" sz="1800" dirty="0" err="1"/>
              <a:t>an</a:t>
            </a:r>
            <a:r>
              <a:rPr lang="nl-NL" sz="1800" dirty="0"/>
              <a:t> </a:t>
            </a:r>
            <a:r>
              <a:rPr lang="nl-NL" sz="1800" dirty="0" err="1"/>
              <a:t>experimental</a:t>
            </a:r>
            <a:r>
              <a:rPr lang="nl-NL" sz="1800" dirty="0"/>
              <a:t> stimuli on </a:t>
            </a:r>
            <a:r>
              <a:rPr lang="nl-NL" sz="1800" dirty="0" err="1"/>
              <a:t>vote</a:t>
            </a:r>
            <a:r>
              <a:rPr lang="nl-NL" sz="1800" dirty="0"/>
              <a:t> </a:t>
            </a:r>
            <a:r>
              <a:rPr lang="nl-NL" sz="1800" dirty="0" err="1"/>
              <a:t>choice</a:t>
            </a:r>
            <a:r>
              <a:rPr lang="nl-NL" sz="1800" dirty="0"/>
              <a:t>. 0.5 means 50% chance of </a:t>
            </a:r>
            <a:r>
              <a:rPr lang="nl-NL" sz="1800" dirty="0" err="1"/>
              <a:t>voting</a:t>
            </a:r>
            <a:r>
              <a:rPr lang="nl-NL" sz="1800" dirty="0"/>
              <a:t> for a </a:t>
            </a:r>
            <a:r>
              <a:rPr lang="nl-NL" sz="1800" dirty="0" err="1"/>
              <a:t>candidate</a:t>
            </a:r>
            <a:r>
              <a:rPr lang="nl-NL" sz="1800" dirty="0"/>
              <a:t> </a:t>
            </a:r>
            <a:r>
              <a:rPr lang="nl-NL" sz="1800" dirty="0" err="1"/>
              <a:t>with</a:t>
            </a:r>
            <a:r>
              <a:rPr lang="nl-NL" sz="1800" dirty="0"/>
              <a:t> </a:t>
            </a:r>
            <a:r>
              <a:rPr lang="nl-NL" sz="1800" dirty="0" err="1"/>
              <a:t>that</a:t>
            </a:r>
            <a:r>
              <a:rPr lang="nl-NL" sz="1800" dirty="0"/>
              <a:t> feature. Bars are </a:t>
            </a:r>
            <a:r>
              <a:rPr lang="nl-NL" sz="1800" dirty="0" err="1"/>
              <a:t>the</a:t>
            </a:r>
            <a:r>
              <a:rPr lang="nl-NL" sz="1800" dirty="0"/>
              <a:t> 95% </a:t>
            </a:r>
            <a:r>
              <a:rPr lang="nl-NL" sz="1800" dirty="0" err="1"/>
              <a:t>CIs</a:t>
            </a:r>
            <a:r>
              <a:rPr lang="nl-NL" sz="1800" dirty="0"/>
              <a:t>.</a:t>
            </a:r>
          </a:p>
        </p:txBody>
      </p:sp>
      <p:sp>
        <p:nvSpPr>
          <p:cNvPr id="4" name="Content Placeholder 2">
            <a:extLst>
              <a:ext uri="{FF2B5EF4-FFF2-40B4-BE49-F238E27FC236}">
                <a16:creationId xmlns:a16="http://schemas.microsoft.com/office/drawing/2014/main" id="{8EACE0BE-E1AC-E7F0-3C2F-928CF49D4FE9}"/>
              </a:ext>
            </a:extLst>
          </p:cNvPr>
          <p:cNvSpPr txBox="1">
            <a:spLocks/>
          </p:cNvSpPr>
          <p:nvPr/>
        </p:nvSpPr>
        <p:spPr>
          <a:xfrm>
            <a:off x="0" y="6126163"/>
            <a:ext cx="9134582" cy="715962"/>
          </a:xfrm>
          <a:prstGeom prst="rect">
            <a:avLst/>
          </a:prstGeom>
          <a:solidFill>
            <a:schemeClr val="bg1"/>
          </a:solidFill>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Bef>
                <a:spcPts val="0"/>
              </a:spcBef>
              <a:buFont typeface="Arial" panose="020B0604020202020204" pitchFamily="34" charset="0"/>
              <a:buNone/>
            </a:pPr>
            <a:r>
              <a:rPr lang="en-US" sz="1800" dirty="0"/>
              <a:t>Reference: Homan and Schumacher. Examining the Influence of Politicians’ Emotional</a:t>
            </a:r>
          </a:p>
          <a:p>
            <a:pPr marL="0" indent="0">
              <a:spcBef>
                <a:spcPts val="0"/>
              </a:spcBef>
              <a:buFont typeface="Arial" panose="020B0604020202020204" pitchFamily="34" charset="0"/>
              <a:buNone/>
            </a:pPr>
            <a:r>
              <a:rPr lang="en-US" sz="1800" dirty="0"/>
              <a:t>Appeals on Vote Choice using a Visualized Leader Choice Task. </a:t>
            </a:r>
            <a:r>
              <a:rPr lang="en-US" sz="1800" dirty="0">
                <a:hlinkClick r:id="rId2"/>
              </a:rPr>
              <a:t>https://osf.io/vhdc3/</a:t>
            </a:r>
            <a:r>
              <a:rPr lang="en-US" sz="1800" dirty="0"/>
              <a:t>  </a:t>
            </a:r>
            <a:endParaRPr lang="nl-NL" sz="1800" dirty="0"/>
          </a:p>
        </p:txBody>
      </p:sp>
      <p:pic>
        <p:nvPicPr>
          <p:cNvPr id="6" name="Picture 5">
            <a:extLst>
              <a:ext uri="{FF2B5EF4-FFF2-40B4-BE49-F238E27FC236}">
                <a16:creationId xmlns:a16="http://schemas.microsoft.com/office/drawing/2014/main" id="{884EAA03-3371-056C-5E92-1249E1E8BEAA}"/>
              </a:ext>
            </a:extLst>
          </p:cNvPr>
          <p:cNvPicPr>
            <a:picLocks noChangeAspect="1"/>
          </p:cNvPicPr>
          <p:nvPr/>
        </p:nvPicPr>
        <p:blipFill>
          <a:blip r:embed="rId3"/>
          <a:stretch>
            <a:fillRect/>
          </a:stretch>
        </p:blipFill>
        <p:spPr>
          <a:xfrm>
            <a:off x="2873690" y="2979"/>
            <a:ext cx="6260892" cy="6123184"/>
          </a:xfrm>
          <a:prstGeom prst="rect">
            <a:avLst/>
          </a:prstGeom>
        </p:spPr>
      </p:pic>
    </p:spTree>
    <p:extLst>
      <p:ext uri="{BB962C8B-B14F-4D97-AF65-F5344CB8AC3E}">
        <p14:creationId xmlns:p14="http://schemas.microsoft.com/office/powerpoint/2010/main" val="182516483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47716C-65AA-8D47-7685-922B44F97944}"/>
              </a:ext>
            </a:extLst>
          </p:cNvPr>
          <p:cNvSpPr>
            <a:spLocks noGrp="1"/>
          </p:cNvSpPr>
          <p:nvPr>
            <p:ph type="title"/>
          </p:nvPr>
        </p:nvSpPr>
        <p:spPr>
          <a:xfrm>
            <a:off x="457200" y="274638"/>
            <a:ext cx="2590801" cy="1143000"/>
          </a:xfrm>
        </p:spPr>
        <p:txBody>
          <a:bodyPr>
            <a:normAutofit fontScale="90000"/>
          </a:bodyPr>
          <a:lstStyle/>
          <a:p>
            <a:r>
              <a:rPr lang="nl-NL" dirty="0"/>
              <a:t>Processing </a:t>
            </a:r>
            <a:r>
              <a:rPr lang="nl-NL" dirty="0" err="1"/>
              <a:t>the</a:t>
            </a:r>
            <a:r>
              <a:rPr lang="nl-NL" dirty="0"/>
              <a:t> posters</a:t>
            </a:r>
          </a:p>
        </p:txBody>
      </p:sp>
      <p:pic>
        <p:nvPicPr>
          <p:cNvPr id="5" name="Content Placeholder 4" descr="A collage of images of two people&#10;&#10;Description automatically generated">
            <a:extLst>
              <a:ext uri="{FF2B5EF4-FFF2-40B4-BE49-F238E27FC236}">
                <a16:creationId xmlns:a16="http://schemas.microsoft.com/office/drawing/2014/main" id="{D6F91997-A0B6-DC0B-DD72-B0804442C4FD}"/>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048001" y="76200"/>
            <a:ext cx="6037976" cy="6037976"/>
          </a:xfrm>
        </p:spPr>
      </p:pic>
      <p:sp>
        <p:nvSpPr>
          <p:cNvPr id="6" name="TextBox 5">
            <a:extLst>
              <a:ext uri="{FF2B5EF4-FFF2-40B4-BE49-F238E27FC236}">
                <a16:creationId xmlns:a16="http://schemas.microsoft.com/office/drawing/2014/main" id="{31DF149A-0EFF-E1D5-6894-730F27B8553B}"/>
              </a:ext>
            </a:extLst>
          </p:cNvPr>
          <p:cNvSpPr txBox="1"/>
          <p:nvPr/>
        </p:nvSpPr>
        <p:spPr>
          <a:xfrm>
            <a:off x="457199" y="1599344"/>
            <a:ext cx="2590801" cy="4154984"/>
          </a:xfrm>
          <a:prstGeom prst="rect">
            <a:avLst/>
          </a:prstGeom>
          <a:noFill/>
        </p:spPr>
        <p:txBody>
          <a:bodyPr wrap="square" rtlCol="0">
            <a:spAutoFit/>
          </a:bodyPr>
          <a:lstStyle/>
          <a:p>
            <a:r>
              <a:rPr lang="nl-NL" sz="2400" dirty="0"/>
              <a:t>Lab </a:t>
            </a:r>
            <a:r>
              <a:rPr lang="nl-NL" sz="2400" dirty="0" err="1"/>
              <a:t>study</a:t>
            </a:r>
            <a:r>
              <a:rPr lang="nl-NL" sz="2400" dirty="0"/>
              <a:t> </a:t>
            </a:r>
            <a:r>
              <a:rPr lang="nl-NL" sz="2400" dirty="0" err="1"/>
              <a:t>with</a:t>
            </a:r>
            <a:r>
              <a:rPr lang="nl-NL" sz="2400" dirty="0"/>
              <a:t> </a:t>
            </a:r>
            <a:r>
              <a:rPr lang="nl-NL" sz="2400" dirty="0" err="1"/>
              <a:t>eyetracking</a:t>
            </a:r>
            <a:r>
              <a:rPr lang="nl-NL" sz="2400" dirty="0"/>
              <a:t>, </a:t>
            </a:r>
            <a:r>
              <a:rPr lang="nl-NL" sz="2400" dirty="0" err="1"/>
              <a:t>fEMG</a:t>
            </a:r>
            <a:r>
              <a:rPr lang="nl-NL" sz="2400" dirty="0"/>
              <a:t>, skin </a:t>
            </a:r>
            <a:r>
              <a:rPr lang="nl-NL" sz="2400" dirty="0" err="1"/>
              <a:t>conductance</a:t>
            </a:r>
            <a:r>
              <a:rPr lang="nl-NL" sz="2400" dirty="0"/>
              <a:t> and </a:t>
            </a:r>
            <a:r>
              <a:rPr lang="nl-NL" sz="2400" dirty="0" err="1"/>
              <a:t>thought</a:t>
            </a:r>
            <a:r>
              <a:rPr lang="nl-NL" sz="2400" dirty="0"/>
              <a:t> </a:t>
            </a:r>
            <a:r>
              <a:rPr lang="nl-NL" sz="2400" dirty="0" err="1"/>
              <a:t>listing</a:t>
            </a:r>
            <a:r>
              <a:rPr lang="nl-NL" sz="2400" dirty="0"/>
              <a:t> </a:t>
            </a:r>
            <a:r>
              <a:rPr lang="nl-NL" sz="2400" dirty="0" err="1"/>
              <a:t>tasks</a:t>
            </a:r>
            <a:r>
              <a:rPr lang="nl-NL" sz="2400" dirty="0"/>
              <a:t>. Preliminary </a:t>
            </a:r>
            <a:r>
              <a:rPr lang="nl-NL" sz="2400" dirty="0" err="1"/>
              <a:t>results</a:t>
            </a:r>
            <a:r>
              <a:rPr lang="nl-NL" sz="2400" dirty="0"/>
              <a:t>: we look more to </a:t>
            </a:r>
            <a:r>
              <a:rPr lang="nl-NL" sz="2400" dirty="0" err="1"/>
              <a:t>candidates</a:t>
            </a:r>
            <a:r>
              <a:rPr lang="nl-NL" sz="2400" dirty="0"/>
              <a:t> we </a:t>
            </a:r>
            <a:r>
              <a:rPr lang="nl-NL" sz="2400" dirty="0" err="1"/>
              <a:t>agree</a:t>
            </a:r>
            <a:r>
              <a:rPr lang="nl-NL" sz="2400" dirty="0"/>
              <a:t> </a:t>
            </a:r>
            <a:r>
              <a:rPr lang="nl-NL" sz="2400" dirty="0" err="1"/>
              <a:t>with</a:t>
            </a:r>
            <a:r>
              <a:rPr lang="nl-NL" sz="2400" dirty="0"/>
              <a:t>, we </a:t>
            </a:r>
            <a:r>
              <a:rPr lang="nl-NL" sz="2400" dirty="0" err="1"/>
              <a:t>also</a:t>
            </a:r>
            <a:r>
              <a:rPr lang="nl-NL" sz="2400" dirty="0"/>
              <a:t> first </a:t>
            </a:r>
            <a:r>
              <a:rPr lang="nl-NL" sz="2400" dirty="0" err="1"/>
              <a:t>attend</a:t>
            </a:r>
            <a:r>
              <a:rPr lang="nl-NL" sz="2400" dirty="0"/>
              <a:t> to </a:t>
            </a:r>
            <a:r>
              <a:rPr lang="nl-NL" sz="2400" dirty="0" err="1"/>
              <a:t>the</a:t>
            </a:r>
            <a:r>
              <a:rPr lang="nl-NL" sz="2400" dirty="0"/>
              <a:t> </a:t>
            </a:r>
            <a:r>
              <a:rPr lang="nl-NL" sz="2400" dirty="0" err="1"/>
              <a:t>expressions</a:t>
            </a:r>
            <a:r>
              <a:rPr lang="nl-NL" sz="2400" dirty="0"/>
              <a:t> of </a:t>
            </a:r>
            <a:r>
              <a:rPr lang="nl-NL" sz="2400" dirty="0" err="1"/>
              <a:t>those</a:t>
            </a:r>
            <a:r>
              <a:rPr lang="nl-NL" sz="2400" dirty="0"/>
              <a:t> </a:t>
            </a:r>
            <a:r>
              <a:rPr lang="nl-NL" sz="2400" dirty="0" err="1"/>
              <a:t>candidates</a:t>
            </a:r>
            <a:r>
              <a:rPr lang="nl-NL" sz="2400" dirty="0"/>
              <a:t>. </a:t>
            </a:r>
          </a:p>
        </p:txBody>
      </p:sp>
    </p:spTree>
    <p:extLst>
      <p:ext uri="{BB962C8B-B14F-4D97-AF65-F5344CB8AC3E}">
        <p14:creationId xmlns:p14="http://schemas.microsoft.com/office/powerpoint/2010/main" val="86718940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AD70B0-EDCF-5566-6F28-D63AAACF4158}"/>
              </a:ext>
            </a:extLst>
          </p:cNvPr>
          <p:cNvSpPr>
            <a:spLocks noGrp="1"/>
          </p:cNvSpPr>
          <p:nvPr>
            <p:ph type="title"/>
          </p:nvPr>
        </p:nvSpPr>
        <p:spPr/>
        <p:txBody>
          <a:bodyPr/>
          <a:lstStyle/>
          <a:p>
            <a:r>
              <a:rPr lang="nl-NL" dirty="0"/>
              <a:t>The effect of </a:t>
            </a:r>
            <a:r>
              <a:rPr lang="nl-NL" dirty="0" err="1"/>
              <a:t>language</a:t>
            </a:r>
            <a:endParaRPr lang="nl-NL" dirty="0"/>
          </a:p>
        </p:txBody>
      </p:sp>
      <p:sp>
        <p:nvSpPr>
          <p:cNvPr id="3" name="Content Placeholder 2">
            <a:extLst>
              <a:ext uri="{FF2B5EF4-FFF2-40B4-BE49-F238E27FC236}">
                <a16:creationId xmlns:a16="http://schemas.microsoft.com/office/drawing/2014/main" id="{537C3890-911F-5A79-4102-7437DBAF31CB}"/>
              </a:ext>
            </a:extLst>
          </p:cNvPr>
          <p:cNvSpPr>
            <a:spLocks noGrp="1"/>
          </p:cNvSpPr>
          <p:nvPr>
            <p:ph idx="1"/>
          </p:nvPr>
        </p:nvSpPr>
        <p:spPr>
          <a:xfrm>
            <a:off x="457200" y="1600201"/>
            <a:ext cx="8229600" cy="4495800"/>
          </a:xfrm>
        </p:spPr>
        <p:txBody>
          <a:bodyPr/>
          <a:lstStyle/>
          <a:p>
            <a:pPr marL="0" indent="0" algn="ctr">
              <a:buNone/>
            </a:pPr>
            <a:r>
              <a:rPr lang="nl-NL" dirty="0" err="1"/>
              <a:t>Appraisals</a:t>
            </a:r>
            <a:r>
              <a:rPr lang="nl-NL" dirty="0"/>
              <a:t> of </a:t>
            </a:r>
            <a:r>
              <a:rPr lang="nl-NL" dirty="0" err="1"/>
              <a:t>certainty</a:t>
            </a:r>
            <a:r>
              <a:rPr lang="nl-NL" dirty="0"/>
              <a:t>, control and </a:t>
            </a:r>
            <a:r>
              <a:rPr lang="nl-NL" dirty="0" err="1"/>
              <a:t>responsiblity</a:t>
            </a:r>
            <a:r>
              <a:rPr lang="nl-NL" dirty="0"/>
              <a:t> </a:t>
            </a:r>
            <a:r>
              <a:rPr lang="nl-NL" dirty="0" err="1"/>
              <a:t>distinguish</a:t>
            </a:r>
            <a:r>
              <a:rPr lang="nl-NL" dirty="0"/>
              <a:t> </a:t>
            </a:r>
            <a:r>
              <a:rPr lang="nl-NL" dirty="0" err="1"/>
              <a:t>between</a:t>
            </a:r>
            <a:r>
              <a:rPr lang="nl-NL" dirty="0"/>
              <a:t> </a:t>
            </a:r>
            <a:r>
              <a:rPr lang="nl-NL" dirty="0" err="1"/>
              <a:t>anger</a:t>
            </a:r>
            <a:r>
              <a:rPr lang="nl-NL" dirty="0"/>
              <a:t> and </a:t>
            </a:r>
            <a:r>
              <a:rPr lang="nl-NL" dirty="0" err="1"/>
              <a:t>anxiety</a:t>
            </a:r>
            <a:r>
              <a:rPr lang="nl-NL" dirty="0"/>
              <a:t>.</a:t>
            </a:r>
          </a:p>
        </p:txBody>
      </p:sp>
      <p:pic>
        <p:nvPicPr>
          <p:cNvPr id="5" name="Picture 4">
            <a:extLst>
              <a:ext uri="{FF2B5EF4-FFF2-40B4-BE49-F238E27FC236}">
                <a16:creationId xmlns:a16="http://schemas.microsoft.com/office/drawing/2014/main" id="{C55BF02A-8901-36B8-D60F-8AB3560C141A}"/>
              </a:ext>
            </a:extLst>
          </p:cNvPr>
          <p:cNvPicPr>
            <a:picLocks noChangeAspect="1"/>
          </p:cNvPicPr>
          <p:nvPr/>
        </p:nvPicPr>
        <p:blipFill>
          <a:blip r:embed="rId2"/>
          <a:stretch>
            <a:fillRect/>
          </a:stretch>
        </p:blipFill>
        <p:spPr>
          <a:xfrm>
            <a:off x="1113890" y="3352800"/>
            <a:ext cx="7543800" cy="3968038"/>
          </a:xfrm>
          <a:prstGeom prst="rect">
            <a:avLst/>
          </a:prstGeom>
        </p:spPr>
      </p:pic>
    </p:spTree>
    <p:extLst>
      <p:ext uri="{BB962C8B-B14F-4D97-AF65-F5344CB8AC3E}">
        <p14:creationId xmlns:p14="http://schemas.microsoft.com/office/powerpoint/2010/main" val="386678340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302E16-7F10-F966-3DA6-8A2D4814D639}"/>
              </a:ext>
            </a:extLst>
          </p:cNvPr>
          <p:cNvSpPr>
            <a:spLocks noGrp="1"/>
          </p:cNvSpPr>
          <p:nvPr>
            <p:ph type="title"/>
          </p:nvPr>
        </p:nvSpPr>
        <p:spPr/>
        <p:txBody>
          <a:bodyPr>
            <a:normAutofit fontScale="90000"/>
          </a:bodyPr>
          <a:lstStyle/>
          <a:p>
            <a:r>
              <a:rPr lang="nl-NL" dirty="0" err="1"/>
              <a:t>Appraisals</a:t>
            </a:r>
            <a:r>
              <a:rPr lang="nl-NL" dirty="0"/>
              <a:t> </a:t>
            </a:r>
            <a:r>
              <a:rPr lang="nl-NL" dirty="0" err="1"/>
              <a:t>elicit</a:t>
            </a:r>
            <a:r>
              <a:rPr lang="nl-NL" dirty="0"/>
              <a:t> </a:t>
            </a:r>
            <a:r>
              <a:rPr lang="nl-NL" dirty="0" err="1"/>
              <a:t>anger</a:t>
            </a:r>
            <a:r>
              <a:rPr lang="nl-NL" dirty="0"/>
              <a:t> but </a:t>
            </a:r>
            <a:r>
              <a:rPr lang="nl-NL" dirty="0" err="1"/>
              <a:t>not</a:t>
            </a:r>
            <a:r>
              <a:rPr lang="nl-NL" dirty="0"/>
              <a:t> </a:t>
            </a:r>
            <a:r>
              <a:rPr lang="nl-NL" dirty="0" err="1"/>
              <a:t>anxiety</a:t>
            </a:r>
            <a:endParaRPr lang="nl-NL" dirty="0"/>
          </a:p>
        </p:txBody>
      </p:sp>
      <p:pic>
        <p:nvPicPr>
          <p:cNvPr id="5" name="Content Placeholder 4" descr="A screenshot of a graph&#10;&#10;Description automatically generated">
            <a:extLst>
              <a:ext uri="{FF2B5EF4-FFF2-40B4-BE49-F238E27FC236}">
                <a16:creationId xmlns:a16="http://schemas.microsoft.com/office/drawing/2014/main" id="{CE8A4263-2706-F0F5-F675-98DB0A87FF58}"/>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57200" y="1739414"/>
            <a:ext cx="8229600" cy="4247535"/>
          </a:xfrm>
        </p:spPr>
      </p:pic>
      <p:sp>
        <p:nvSpPr>
          <p:cNvPr id="6" name="Content Placeholder 2">
            <a:extLst>
              <a:ext uri="{FF2B5EF4-FFF2-40B4-BE49-F238E27FC236}">
                <a16:creationId xmlns:a16="http://schemas.microsoft.com/office/drawing/2014/main" id="{F552E957-4DD8-6A62-625A-9225E6ADBCFA}"/>
              </a:ext>
            </a:extLst>
          </p:cNvPr>
          <p:cNvSpPr txBox="1">
            <a:spLocks/>
          </p:cNvSpPr>
          <p:nvPr/>
        </p:nvSpPr>
        <p:spPr>
          <a:xfrm>
            <a:off x="0" y="6126163"/>
            <a:ext cx="9134582" cy="715962"/>
          </a:xfrm>
          <a:prstGeom prst="rect">
            <a:avLst/>
          </a:prstGeom>
          <a:solidFill>
            <a:schemeClr val="bg1"/>
          </a:solidFill>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l">
              <a:spcBef>
                <a:spcPts val="0"/>
              </a:spcBef>
              <a:buNone/>
            </a:pPr>
            <a:r>
              <a:rPr lang="en-US" sz="1800" dirty="0"/>
              <a:t>Reference: Rebasso and Schumacher. </a:t>
            </a:r>
            <a:r>
              <a:rPr lang="en-US" sz="1800" b="0" i="0" u="none" strike="noStrike" baseline="0" dirty="0">
                <a:latin typeface="NimbusRomNo9L-Regu"/>
              </a:rPr>
              <a:t>Using message appraisals to elicit anger and anxiety</a:t>
            </a:r>
          </a:p>
          <a:p>
            <a:pPr marL="0" indent="0" algn="l">
              <a:spcBef>
                <a:spcPts val="0"/>
              </a:spcBef>
              <a:buNone/>
            </a:pPr>
            <a:r>
              <a:rPr lang="en-US" sz="1800" b="0" i="0" u="none" strike="noStrike" baseline="0" dirty="0">
                <a:latin typeface="NimbusRomNo9L-Regu"/>
              </a:rPr>
              <a:t>responses to political issues: Two preregistered </a:t>
            </a:r>
            <a:r>
              <a:rPr lang="nl-NL" sz="1800" b="0" i="0" u="none" strike="noStrike" baseline="0" dirty="0" err="1">
                <a:latin typeface="NimbusRomNo9L-Regu"/>
              </a:rPr>
              <a:t>experiments</a:t>
            </a:r>
            <a:r>
              <a:rPr lang="nl-NL" sz="1800" b="0" i="0" u="none" strike="noStrike" baseline="0" dirty="0">
                <a:latin typeface="NimbusRomNo9L-Regu"/>
              </a:rPr>
              <a:t>.</a:t>
            </a:r>
            <a:r>
              <a:rPr lang="en-US" sz="1800" dirty="0"/>
              <a:t> </a:t>
            </a:r>
            <a:endParaRPr lang="nl-NL" sz="1800" dirty="0"/>
          </a:p>
        </p:txBody>
      </p:sp>
    </p:spTree>
    <p:extLst>
      <p:ext uri="{BB962C8B-B14F-4D97-AF65-F5344CB8AC3E}">
        <p14:creationId xmlns:p14="http://schemas.microsoft.com/office/powerpoint/2010/main" val="234568163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4F7798-CA81-C39F-3FE3-C9091B9B53A2}"/>
              </a:ext>
            </a:extLst>
          </p:cNvPr>
          <p:cNvSpPr>
            <a:spLocks noGrp="1"/>
          </p:cNvSpPr>
          <p:nvPr>
            <p:ph type="title"/>
          </p:nvPr>
        </p:nvSpPr>
        <p:spPr/>
        <p:txBody>
          <a:bodyPr/>
          <a:lstStyle/>
          <a:p>
            <a:r>
              <a:rPr lang="nl-NL" dirty="0"/>
              <a:t>Do </a:t>
            </a:r>
            <a:r>
              <a:rPr lang="nl-NL" dirty="0" err="1"/>
              <a:t>Appraisals</a:t>
            </a:r>
            <a:r>
              <a:rPr lang="nl-NL" dirty="0"/>
              <a:t> match </a:t>
            </a:r>
            <a:r>
              <a:rPr lang="nl-NL" dirty="0" err="1"/>
              <a:t>Emotions</a:t>
            </a:r>
            <a:r>
              <a:rPr lang="nl-NL" dirty="0"/>
              <a:t>? (I)</a:t>
            </a:r>
          </a:p>
        </p:txBody>
      </p:sp>
      <p:sp>
        <p:nvSpPr>
          <p:cNvPr id="3" name="Content Placeholder 2">
            <a:extLst>
              <a:ext uri="{FF2B5EF4-FFF2-40B4-BE49-F238E27FC236}">
                <a16:creationId xmlns:a16="http://schemas.microsoft.com/office/drawing/2014/main" id="{D6470E17-034C-6DAA-576A-869CA585E4BB}"/>
              </a:ext>
            </a:extLst>
          </p:cNvPr>
          <p:cNvSpPr>
            <a:spLocks noGrp="1"/>
          </p:cNvSpPr>
          <p:nvPr>
            <p:ph idx="1"/>
          </p:nvPr>
        </p:nvSpPr>
        <p:spPr/>
        <p:txBody>
          <a:bodyPr>
            <a:normAutofit/>
          </a:bodyPr>
          <a:lstStyle/>
          <a:p>
            <a:r>
              <a:rPr lang="nl-NL" sz="2800" dirty="0" err="1"/>
              <a:t>Emotion</a:t>
            </a:r>
            <a:r>
              <a:rPr lang="nl-NL" sz="2800" dirty="0"/>
              <a:t> </a:t>
            </a:r>
            <a:r>
              <a:rPr lang="nl-NL" sz="2800" dirty="0" err="1"/>
              <a:t>appraisal</a:t>
            </a:r>
            <a:r>
              <a:rPr lang="nl-NL" sz="2800" dirty="0"/>
              <a:t> </a:t>
            </a:r>
            <a:r>
              <a:rPr lang="nl-NL" sz="2800" dirty="0" err="1"/>
              <a:t>Task</a:t>
            </a:r>
            <a:endParaRPr lang="nl-NL" sz="2800" dirty="0"/>
          </a:p>
          <a:p>
            <a:pPr marL="914400" lvl="1" indent="-457200">
              <a:buFont typeface="+mj-lt"/>
              <a:buAutoNum type="arabicPeriod"/>
            </a:pPr>
            <a:r>
              <a:rPr lang="nl-NL" sz="2400" dirty="0" err="1"/>
              <a:t>Describe</a:t>
            </a:r>
            <a:r>
              <a:rPr lang="nl-NL" sz="2400" dirty="0"/>
              <a:t> and label </a:t>
            </a:r>
            <a:r>
              <a:rPr lang="nl-NL" sz="2400" dirty="0" err="1"/>
              <a:t>an</a:t>
            </a:r>
            <a:r>
              <a:rPr lang="nl-NL" sz="2400" dirty="0"/>
              <a:t> </a:t>
            </a:r>
            <a:r>
              <a:rPr lang="nl-NL" sz="2400" dirty="0" err="1"/>
              <a:t>emotional</a:t>
            </a:r>
            <a:r>
              <a:rPr lang="nl-NL" sz="2400" dirty="0"/>
              <a:t> event</a:t>
            </a:r>
          </a:p>
          <a:p>
            <a:pPr marL="914400" lvl="1" indent="-457200">
              <a:buFont typeface="+mj-lt"/>
              <a:buAutoNum type="arabicPeriod"/>
            </a:pPr>
            <a:r>
              <a:rPr lang="nl-NL" sz="2400" dirty="0" err="1"/>
              <a:t>Answer</a:t>
            </a:r>
            <a:r>
              <a:rPr lang="nl-NL" sz="2400" dirty="0"/>
              <a:t> </a:t>
            </a:r>
            <a:r>
              <a:rPr lang="nl-NL" sz="2400" dirty="0" err="1"/>
              <a:t>appraisal</a:t>
            </a:r>
            <a:r>
              <a:rPr lang="nl-NL" sz="2400" dirty="0"/>
              <a:t> </a:t>
            </a:r>
            <a:r>
              <a:rPr lang="nl-NL" sz="2400" dirty="0" err="1"/>
              <a:t>questions</a:t>
            </a:r>
            <a:r>
              <a:rPr lang="nl-NL" sz="2400" dirty="0"/>
              <a:t> (e.g. </a:t>
            </a:r>
            <a:r>
              <a:rPr lang="nl-NL" sz="2400" dirty="0" err="1"/>
              <a:t>certainty</a:t>
            </a:r>
            <a:r>
              <a:rPr lang="nl-NL" sz="2400" dirty="0"/>
              <a:t>, control)</a:t>
            </a:r>
          </a:p>
          <a:p>
            <a:pPr marL="914400" lvl="1" indent="-457200">
              <a:buFont typeface="+mj-lt"/>
              <a:buAutoNum type="arabicPeriod"/>
            </a:pPr>
            <a:r>
              <a:rPr lang="nl-NL" sz="2400" dirty="0"/>
              <a:t>Match </a:t>
            </a:r>
            <a:r>
              <a:rPr lang="nl-NL" sz="2400" dirty="0" err="1"/>
              <a:t>predicted</a:t>
            </a:r>
            <a:r>
              <a:rPr lang="nl-NL" sz="2400" dirty="0"/>
              <a:t> </a:t>
            </a:r>
            <a:r>
              <a:rPr lang="nl-NL" sz="2400" dirty="0" err="1"/>
              <a:t>emotion</a:t>
            </a:r>
            <a:r>
              <a:rPr lang="nl-NL" sz="2400" dirty="0"/>
              <a:t> (</a:t>
            </a:r>
            <a:r>
              <a:rPr lang="nl-NL" sz="2400" dirty="0" err="1"/>
              <a:t>based</a:t>
            </a:r>
            <a:r>
              <a:rPr lang="nl-NL" sz="2400" dirty="0"/>
              <a:t> on </a:t>
            </a:r>
            <a:r>
              <a:rPr lang="nl-NL" sz="2400" dirty="0" err="1"/>
              <a:t>appraisals</a:t>
            </a:r>
            <a:r>
              <a:rPr lang="nl-NL" sz="2400" dirty="0"/>
              <a:t>) </a:t>
            </a:r>
            <a:r>
              <a:rPr lang="nl-NL" sz="2400" dirty="0" err="1"/>
              <a:t>with</a:t>
            </a:r>
            <a:r>
              <a:rPr lang="nl-NL" sz="2400" dirty="0"/>
              <a:t> </a:t>
            </a:r>
            <a:r>
              <a:rPr lang="nl-NL" sz="2400" dirty="0" err="1"/>
              <a:t>labelled</a:t>
            </a:r>
            <a:r>
              <a:rPr lang="nl-NL" sz="2400" dirty="0"/>
              <a:t> </a:t>
            </a:r>
            <a:r>
              <a:rPr lang="nl-NL" sz="2400" dirty="0" err="1"/>
              <a:t>emotion</a:t>
            </a:r>
            <a:r>
              <a:rPr lang="nl-NL" sz="2400" dirty="0"/>
              <a:t>.</a:t>
            </a:r>
          </a:p>
          <a:p>
            <a:pPr marL="514350" indent="-457200"/>
            <a:r>
              <a:rPr lang="nl-NL" sz="2800" dirty="0"/>
              <a:t>Works well </a:t>
            </a:r>
            <a:r>
              <a:rPr lang="nl-NL" sz="2800" dirty="0" err="1"/>
              <a:t>with</a:t>
            </a:r>
            <a:r>
              <a:rPr lang="nl-NL" sz="2800" dirty="0"/>
              <a:t> </a:t>
            </a:r>
            <a:r>
              <a:rPr lang="nl-NL" sz="2800" dirty="0" err="1"/>
              <a:t>emotional</a:t>
            </a:r>
            <a:r>
              <a:rPr lang="nl-NL" sz="2800" dirty="0"/>
              <a:t> events in personal life, but </a:t>
            </a:r>
            <a:r>
              <a:rPr lang="nl-NL" sz="2800" dirty="0" err="1"/>
              <a:t>falls</a:t>
            </a:r>
            <a:r>
              <a:rPr lang="nl-NL" sz="2800" dirty="0"/>
              <a:t> apart </a:t>
            </a:r>
            <a:r>
              <a:rPr lang="nl-NL" sz="2800" dirty="0" err="1"/>
              <a:t>when</a:t>
            </a:r>
            <a:r>
              <a:rPr lang="nl-NL" sz="2800" dirty="0"/>
              <a:t> we </a:t>
            </a:r>
            <a:r>
              <a:rPr lang="nl-NL" sz="2800" dirty="0" err="1"/>
              <a:t>ask</a:t>
            </a:r>
            <a:r>
              <a:rPr lang="nl-NL" sz="2800" dirty="0"/>
              <a:t> for </a:t>
            </a:r>
            <a:r>
              <a:rPr lang="nl-NL" sz="2800" dirty="0" err="1"/>
              <a:t>emotions</a:t>
            </a:r>
            <a:r>
              <a:rPr lang="nl-NL" sz="2800" dirty="0"/>
              <a:t> </a:t>
            </a:r>
            <a:r>
              <a:rPr lang="nl-NL" sz="2800" dirty="0" err="1"/>
              <a:t>about</a:t>
            </a:r>
            <a:r>
              <a:rPr lang="nl-NL" sz="2800" dirty="0"/>
              <a:t> </a:t>
            </a:r>
            <a:r>
              <a:rPr lang="nl-NL" sz="2800" dirty="0" err="1"/>
              <a:t>politics</a:t>
            </a:r>
            <a:endParaRPr lang="nl-NL" sz="2800" dirty="0"/>
          </a:p>
          <a:p>
            <a:pPr marL="514350" indent="-457200"/>
            <a:r>
              <a:rPr lang="nl-NL" sz="2800" dirty="0" err="1"/>
              <a:t>Particularly</a:t>
            </a:r>
            <a:r>
              <a:rPr lang="nl-NL" sz="2800" dirty="0"/>
              <a:t>, </a:t>
            </a:r>
            <a:r>
              <a:rPr lang="nl-NL" sz="2800" dirty="0" err="1"/>
              <a:t>distinct</a:t>
            </a:r>
            <a:r>
              <a:rPr lang="nl-NL" sz="2800" dirty="0"/>
              <a:t> </a:t>
            </a:r>
            <a:r>
              <a:rPr lang="nl-NL" sz="2800" dirty="0" err="1"/>
              <a:t>negative</a:t>
            </a:r>
            <a:r>
              <a:rPr lang="nl-NL" sz="2800" dirty="0"/>
              <a:t> </a:t>
            </a:r>
            <a:r>
              <a:rPr lang="nl-NL" sz="2800" dirty="0" err="1"/>
              <a:t>emotions</a:t>
            </a:r>
            <a:r>
              <a:rPr lang="nl-NL" sz="2800" dirty="0"/>
              <a:t> </a:t>
            </a:r>
            <a:r>
              <a:rPr lang="nl-NL" sz="2800" dirty="0" err="1"/>
              <a:t>cannot</a:t>
            </a:r>
            <a:r>
              <a:rPr lang="nl-NL" sz="2800" dirty="0"/>
              <a:t> </a:t>
            </a:r>
            <a:r>
              <a:rPr lang="nl-NL" sz="2800" dirty="0" err="1"/>
              <a:t>be</a:t>
            </a:r>
            <a:r>
              <a:rPr lang="nl-NL" sz="2800" dirty="0"/>
              <a:t> </a:t>
            </a:r>
            <a:r>
              <a:rPr lang="nl-NL" sz="2800" dirty="0" err="1"/>
              <a:t>predicted</a:t>
            </a:r>
            <a:r>
              <a:rPr lang="nl-NL" sz="2800" dirty="0"/>
              <a:t> </a:t>
            </a:r>
            <a:r>
              <a:rPr lang="nl-NL" sz="2800" dirty="0" err="1"/>
              <a:t>from</a:t>
            </a:r>
            <a:r>
              <a:rPr lang="nl-NL" sz="2800" dirty="0"/>
              <a:t> </a:t>
            </a:r>
            <a:r>
              <a:rPr lang="nl-NL" sz="2800" dirty="0" err="1"/>
              <a:t>appraisals</a:t>
            </a:r>
            <a:endParaRPr lang="nl-NL" sz="2800" dirty="0"/>
          </a:p>
          <a:p>
            <a:pPr marL="57150" indent="0">
              <a:buNone/>
            </a:pPr>
            <a:endParaRPr lang="nl-NL" sz="2800" dirty="0"/>
          </a:p>
          <a:p>
            <a:pPr marL="57150" indent="0">
              <a:buNone/>
            </a:pPr>
            <a:endParaRPr lang="nl-NL" sz="2800" dirty="0"/>
          </a:p>
          <a:p>
            <a:pPr lvl="1"/>
            <a:endParaRPr lang="nl-NL" sz="2400" dirty="0"/>
          </a:p>
        </p:txBody>
      </p:sp>
      <p:sp>
        <p:nvSpPr>
          <p:cNvPr id="4" name="Content Placeholder 2">
            <a:extLst>
              <a:ext uri="{FF2B5EF4-FFF2-40B4-BE49-F238E27FC236}">
                <a16:creationId xmlns:a16="http://schemas.microsoft.com/office/drawing/2014/main" id="{1D520AEF-C443-16BA-0839-B7F6CF2D9FD4}"/>
              </a:ext>
            </a:extLst>
          </p:cNvPr>
          <p:cNvSpPr txBox="1">
            <a:spLocks/>
          </p:cNvSpPr>
          <p:nvPr/>
        </p:nvSpPr>
        <p:spPr>
          <a:xfrm>
            <a:off x="152400" y="6345541"/>
            <a:ext cx="9134582" cy="715962"/>
          </a:xfrm>
          <a:prstGeom prst="rect">
            <a:avLst/>
          </a:prstGeom>
          <a:solidFill>
            <a:schemeClr val="bg1"/>
          </a:solidFill>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l">
              <a:spcBef>
                <a:spcPts val="0"/>
              </a:spcBef>
              <a:buNone/>
            </a:pPr>
            <a:r>
              <a:rPr lang="en-US" sz="1800" dirty="0"/>
              <a:t>References: Rebasso and Schumacher. Affective Modeling of Emotion Labels in Politics. </a:t>
            </a:r>
            <a:endParaRPr lang="nl-NL" sz="1800" dirty="0"/>
          </a:p>
        </p:txBody>
      </p:sp>
    </p:spTree>
    <p:extLst>
      <p:ext uri="{BB962C8B-B14F-4D97-AF65-F5344CB8AC3E}">
        <p14:creationId xmlns:p14="http://schemas.microsoft.com/office/powerpoint/2010/main" val="296237043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613FE-BCBF-B607-6FF9-D9A68D364808}"/>
              </a:ext>
            </a:extLst>
          </p:cNvPr>
          <p:cNvSpPr>
            <a:spLocks noGrp="1"/>
          </p:cNvSpPr>
          <p:nvPr>
            <p:ph type="title"/>
          </p:nvPr>
        </p:nvSpPr>
        <p:spPr/>
        <p:txBody>
          <a:bodyPr/>
          <a:lstStyle/>
          <a:p>
            <a:r>
              <a:rPr lang="nl-NL" dirty="0"/>
              <a:t>Do </a:t>
            </a:r>
            <a:r>
              <a:rPr lang="nl-NL" dirty="0" err="1"/>
              <a:t>Appraisals</a:t>
            </a:r>
            <a:r>
              <a:rPr lang="nl-NL" dirty="0"/>
              <a:t> match </a:t>
            </a:r>
            <a:r>
              <a:rPr lang="nl-NL" dirty="0" err="1"/>
              <a:t>Emotions</a:t>
            </a:r>
            <a:r>
              <a:rPr lang="nl-NL" dirty="0"/>
              <a:t>? (II)</a:t>
            </a:r>
          </a:p>
        </p:txBody>
      </p:sp>
      <p:sp>
        <p:nvSpPr>
          <p:cNvPr id="3" name="Content Placeholder 2">
            <a:extLst>
              <a:ext uri="{FF2B5EF4-FFF2-40B4-BE49-F238E27FC236}">
                <a16:creationId xmlns:a16="http://schemas.microsoft.com/office/drawing/2014/main" id="{C5D8F8DD-7793-03C6-E18F-895F8B7F4A11}"/>
              </a:ext>
            </a:extLst>
          </p:cNvPr>
          <p:cNvSpPr>
            <a:spLocks noGrp="1"/>
          </p:cNvSpPr>
          <p:nvPr>
            <p:ph idx="1"/>
          </p:nvPr>
        </p:nvSpPr>
        <p:spPr/>
        <p:txBody>
          <a:bodyPr/>
          <a:lstStyle/>
          <a:p>
            <a:r>
              <a:rPr lang="nl-NL" dirty="0" err="1"/>
              <a:t>What</a:t>
            </a:r>
            <a:r>
              <a:rPr lang="nl-NL" dirty="0"/>
              <a:t> does </a:t>
            </a:r>
            <a:r>
              <a:rPr lang="nl-NL" dirty="0" err="1"/>
              <a:t>this</a:t>
            </a:r>
            <a:r>
              <a:rPr lang="nl-NL" dirty="0"/>
              <a:t> </a:t>
            </a:r>
            <a:r>
              <a:rPr lang="nl-NL" dirty="0" err="1"/>
              <a:t>mean</a:t>
            </a:r>
            <a:r>
              <a:rPr lang="nl-NL" dirty="0"/>
              <a:t>?</a:t>
            </a:r>
          </a:p>
          <a:p>
            <a:pPr lvl="1"/>
            <a:r>
              <a:rPr lang="nl-NL" dirty="0"/>
              <a:t>Unique </a:t>
            </a:r>
            <a:r>
              <a:rPr lang="nl-NL" dirty="0" err="1"/>
              <a:t>theory</a:t>
            </a:r>
            <a:r>
              <a:rPr lang="nl-NL" dirty="0"/>
              <a:t> of </a:t>
            </a:r>
            <a:r>
              <a:rPr lang="nl-NL" dirty="0" err="1"/>
              <a:t>emotions</a:t>
            </a:r>
            <a:r>
              <a:rPr lang="nl-NL" dirty="0"/>
              <a:t> in </a:t>
            </a:r>
            <a:r>
              <a:rPr lang="nl-NL" dirty="0" err="1"/>
              <a:t>politics</a:t>
            </a:r>
            <a:r>
              <a:rPr lang="nl-NL" dirty="0"/>
              <a:t>?</a:t>
            </a:r>
          </a:p>
          <a:p>
            <a:pPr lvl="1"/>
            <a:r>
              <a:rPr lang="nl-NL" dirty="0" err="1"/>
              <a:t>Engaged</a:t>
            </a:r>
            <a:r>
              <a:rPr lang="nl-NL" dirty="0"/>
              <a:t> </a:t>
            </a:r>
            <a:r>
              <a:rPr lang="nl-NL" dirty="0" err="1"/>
              <a:t>people</a:t>
            </a:r>
            <a:r>
              <a:rPr lang="nl-NL" dirty="0"/>
              <a:t> even harder to </a:t>
            </a:r>
            <a:r>
              <a:rPr lang="nl-NL" dirty="0" err="1"/>
              <a:t>predict</a:t>
            </a:r>
            <a:r>
              <a:rPr lang="nl-NL" dirty="0"/>
              <a:t>: </a:t>
            </a:r>
            <a:r>
              <a:rPr lang="nl-NL" dirty="0" err="1"/>
              <a:t>cueing</a:t>
            </a:r>
            <a:r>
              <a:rPr lang="nl-NL" dirty="0"/>
              <a:t>?</a:t>
            </a:r>
          </a:p>
          <a:p>
            <a:pPr lvl="1"/>
            <a:r>
              <a:rPr lang="nl-NL" dirty="0" err="1"/>
              <a:t>Emotionally</a:t>
            </a:r>
            <a:r>
              <a:rPr lang="nl-NL" dirty="0"/>
              <a:t> </a:t>
            </a:r>
            <a:r>
              <a:rPr lang="nl-NL" dirty="0" err="1"/>
              <a:t>dysregulated</a:t>
            </a:r>
            <a:r>
              <a:rPr lang="nl-NL" dirty="0"/>
              <a:t> in </a:t>
            </a:r>
            <a:r>
              <a:rPr lang="nl-NL" dirty="0" err="1"/>
              <a:t>our</a:t>
            </a:r>
            <a:r>
              <a:rPr lang="nl-NL" dirty="0"/>
              <a:t> </a:t>
            </a:r>
            <a:r>
              <a:rPr lang="nl-NL" dirty="0" err="1"/>
              <a:t>political</a:t>
            </a:r>
            <a:r>
              <a:rPr lang="nl-NL" dirty="0"/>
              <a:t> life?</a:t>
            </a:r>
          </a:p>
          <a:p>
            <a:pPr lvl="1"/>
            <a:r>
              <a:rPr lang="nl-NL" dirty="0"/>
              <a:t> Are </a:t>
            </a:r>
            <a:r>
              <a:rPr lang="nl-NL" dirty="0" err="1"/>
              <a:t>the</a:t>
            </a:r>
            <a:r>
              <a:rPr lang="nl-NL" dirty="0"/>
              <a:t> </a:t>
            </a:r>
            <a:r>
              <a:rPr lang="nl-NL" dirty="0" err="1"/>
              <a:t>emotions</a:t>
            </a:r>
            <a:r>
              <a:rPr lang="nl-NL" dirty="0"/>
              <a:t> </a:t>
            </a:r>
            <a:r>
              <a:rPr lang="nl-NL" dirty="0" err="1"/>
              <a:t>justified</a:t>
            </a:r>
            <a:r>
              <a:rPr lang="nl-NL" dirty="0"/>
              <a:t>?</a:t>
            </a:r>
          </a:p>
        </p:txBody>
      </p:sp>
    </p:spTree>
    <p:extLst>
      <p:ext uri="{BB962C8B-B14F-4D97-AF65-F5344CB8AC3E}">
        <p14:creationId xmlns:p14="http://schemas.microsoft.com/office/powerpoint/2010/main" val="104438432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E682E6-6DB2-7168-F782-938009A212FA}"/>
              </a:ext>
            </a:extLst>
          </p:cNvPr>
          <p:cNvSpPr>
            <a:spLocks noGrp="1"/>
          </p:cNvSpPr>
          <p:nvPr>
            <p:ph type="title"/>
          </p:nvPr>
        </p:nvSpPr>
        <p:spPr/>
        <p:txBody>
          <a:bodyPr/>
          <a:lstStyle/>
          <a:p>
            <a:r>
              <a:rPr lang="nl-NL" dirty="0" err="1"/>
              <a:t>Other</a:t>
            </a:r>
            <a:r>
              <a:rPr lang="nl-NL" dirty="0"/>
              <a:t> project output</a:t>
            </a:r>
          </a:p>
        </p:txBody>
      </p:sp>
      <p:sp>
        <p:nvSpPr>
          <p:cNvPr id="3" name="Content Placeholder 2">
            <a:extLst>
              <a:ext uri="{FF2B5EF4-FFF2-40B4-BE49-F238E27FC236}">
                <a16:creationId xmlns:a16="http://schemas.microsoft.com/office/drawing/2014/main" id="{390C3F45-A251-8027-7415-94773A0F2559}"/>
              </a:ext>
            </a:extLst>
          </p:cNvPr>
          <p:cNvSpPr>
            <a:spLocks noGrp="1"/>
          </p:cNvSpPr>
          <p:nvPr>
            <p:ph idx="1"/>
          </p:nvPr>
        </p:nvSpPr>
        <p:spPr/>
        <p:txBody>
          <a:bodyPr/>
          <a:lstStyle/>
          <a:p>
            <a:pPr marL="0" indent="0">
              <a:buNone/>
            </a:pPr>
            <a:r>
              <a:rPr lang="nl-NL" dirty="0"/>
              <a:t>On </a:t>
            </a:r>
            <a:r>
              <a:rPr lang="nl-NL" dirty="0" err="1"/>
              <a:t>methods</a:t>
            </a:r>
            <a:endParaRPr lang="nl-NL" dirty="0"/>
          </a:p>
          <a:p>
            <a:pPr marL="0" indent="0">
              <a:buNone/>
            </a:pPr>
            <a:endParaRPr lang="nl-NL" dirty="0"/>
          </a:p>
          <a:p>
            <a:pPr marL="0" indent="0">
              <a:buNone/>
            </a:pPr>
            <a:r>
              <a:rPr lang="nl-NL" dirty="0"/>
              <a:t>On </a:t>
            </a:r>
            <a:r>
              <a:rPr lang="nl-NL" dirty="0" err="1"/>
              <a:t>affective</a:t>
            </a:r>
            <a:r>
              <a:rPr lang="nl-NL" dirty="0"/>
              <a:t> </a:t>
            </a:r>
            <a:r>
              <a:rPr lang="nl-NL" dirty="0" err="1"/>
              <a:t>representation</a:t>
            </a:r>
            <a:endParaRPr lang="nl-NL" dirty="0"/>
          </a:p>
          <a:p>
            <a:pPr marL="0" indent="0">
              <a:buNone/>
            </a:pPr>
            <a:endParaRPr lang="nl-NL" dirty="0"/>
          </a:p>
          <a:p>
            <a:pPr marL="0" indent="0">
              <a:buNone/>
            </a:pPr>
            <a:r>
              <a:rPr lang="nl-NL" dirty="0"/>
              <a:t>On </a:t>
            </a:r>
            <a:r>
              <a:rPr lang="nl-NL" dirty="0" err="1"/>
              <a:t>ideological</a:t>
            </a:r>
            <a:r>
              <a:rPr lang="nl-NL" dirty="0"/>
              <a:t> </a:t>
            </a:r>
            <a:r>
              <a:rPr lang="nl-NL" dirty="0" err="1"/>
              <a:t>asymmetry</a:t>
            </a:r>
            <a:endParaRPr lang="nl-NL" dirty="0"/>
          </a:p>
          <a:p>
            <a:pPr marL="0" indent="0">
              <a:buNone/>
            </a:pPr>
            <a:endParaRPr lang="nl-NL" dirty="0"/>
          </a:p>
          <a:p>
            <a:pPr marL="0" indent="0">
              <a:buNone/>
            </a:pPr>
            <a:r>
              <a:rPr lang="nl-NL" dirty="0"/>
              <a:t>On </a:t>
            </a:r>
            <a:r>
              <a:rPr lang="nl-NL" dirty="0" err="1"/>
              <a:t>decision</a:t>
            </a:r>
            <a:r>
              <a:rPr lang="nl-NL" dirty="0"/>
              <a:t>-making</a:t>
            </a:r>
          </a:p>
        </p:txBody>
      </p:sp>
    </p:spTree>
    <p:extLst>
      <p:ext uri="{BB962C8B-B14F-4D97-AF65-F5344CB8AC3E}">
        <p14:creationId xmlns:p14="http://schemas.microsoft.com/office/powerpoint/2010/main" val="68745217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1058E7-928F-0A1D-53B2-4D3DF3304DBA}"/>
              </a:ext>
            </a:extLst>
          </p:cNvPr>
          <p:cNvSpPr>
            <a:spLocks noGrp="1"/>
          </p:cNvSpPr>
          <p:nvPr>
            <p:ph type="title"/>
          </p:nvPr>
        </p:nvSpPr>
        <p:spPr/>
        <p:txBody>
          <a:bodyPr/>
          <a:lstStyle/>
          <a:p>
            <a:r>
              <a:rPr lang="nl-NL" dirty="0"/>
              <a:t>Project </a:t>
            </a:r>
            <a:r>
              <a:rPr lang="nl-NL" dirty="0" err="1"/>
              <a:t>conclusion</a:t>
            </a:r>
            <a:endParaRPr lang="nl-NL" dirty="0"/>
          </a:p>
        </p:txBody>
      </p:sp>
      <p:sp>
        <p:nvSpPr>
          <p:cNvPr id="3" name="Content Placeholder 2">
            <a:extLst>
              <a:ext uri="{FF2B5EF4-FFF2-40B4-BE49-F238E27FC236}">
                <a16:creationId xmlns:a16="http://schemas.microsoft.com/office/drawing/2014/main" id="{096A07E1-FC2F-DF5A-88EA-EA027EB88EEB}"/>
              </a:ext>
            </a:extLst>
          </p:cNvPr>
          <p:cNvSpPr>
            <a:spLocks noGrp="1"/>
          </p:cNvSpPr>
          <p:nvPr>
            <p:ph idx="1"/>
          </p:nvPr>
        </p:nvSpPr>
        <p:spPr/>
        <p:txBody>
          <a:bodyPr/>
          <a:lstStyle/>
          <a:p>
            <a:r>
              <a:rPr lang="nl-NL" dirty="0"/>
              <a:t>Context</a:t>
            </a:r>
          </a:p>
          <a:p>
            <a:pPr lvl="1"/>
            <a:r>
              <a:rPr lang="nl-NL" dirty="0" err="1"/>
              <a:t>From</a:t>
            </a:r>
            <a:r>
              <a:rPr lang="nl-NL" dirty="0"/>
              <a:t> </a:t>
            </a:r>
            <a:r>
              <a:rPr lang="nl-NL" dirty="0" err="1"/>
              <a:t>the</a:t>
            </a:r>
            <a:r>
              <a:rPr lang="nl-NL" dirty="0"/>
              <a:t> </a:t>
            </a:r>
            <a:r>
              <a:rPr lang="nl-NL" dirty="0" err="1"/>
              <a:t>brain</a:t>
            </a:r>
            <a:r>
              <a:rPr lang="nl-NL" dirty="0"/>
              <a:t> to </a:t>
            </a:r>
            <a:r>
              <a:rPr lang="nl-NL" dirty="0" err="1"/>
              <a:t>the</a:t>
            </a:r>
            <a:r>
              <a:rPr lang="nl-NL" dirty="0"/>
              <a:t> </a:t>
            </a:r>
            <a:r>
              <a:rPr lang="nl-NL" dirty="0" err="1"/>
              <a:t>self</a:t>
            </a:r>
            <a:r>
              <a:rPr lang="nl-NL" dirty="0"/>
              <a:t>-report, </a:t>
            </a:r>
            <a:r>
              <a:rPr lang="nl-NL" dirty="0" err="1"/>
              <a:t>from</a:t>
            </a:r>
            <a:r>
              <a:rPr lang="nl-NL" dirty="0"/>
              <a:t> </a:t>
            </a:r>
            <a:r>
              <a:rPr lang="nl-NL" dirty="0" err="1"/>
              <a:t>citizens</a:t>
            </a:r>
            <a:r>
              <a:rPr lang="nl-NL" dirty="0"/>
              <a:t> to elites.</a:t>
            </a:r>
          </a:p>
          <a:p>
            <a:pPr lvl="1"/>
            <a:r>
              <a:rPr lang="nl-NL" dirty="0" err="1"/>
              <a:t>Hierarchy</a:t>
            </a:r>
            <a:r>
              <a:rPr lang="nl-NL" dirty="0"/>
              <a:t> and </a:t>
            </a:r>
            <a:r>
              <a:rPr lang="nl-NL" dirty="0" err="1"/>
              <a:t>loyalty</a:t>
            </a:r>
            <a:endParaRPr lang="nl-NL" dirty="0"/>
          </a:p>
          <a:p>
            <a:pPr lvl="1"/>
            <a:r>
              <a:rPr lang="nl-NL" dirty="0"/>
              <a:t>(a few more </a:t>
            </a:r>
            <a:r>
              <a:rPr lang="nl-NL" dirty="0" err="1"/>
              <a:t>months</a:t>
            </a:r>
            <a:r>
              <a:rPr lang="nl-NL" dirty="0"/>
              <a:t> to go for more </a:t>
            </a:r>
            <a:r>
              <a:rPr lang="nl-NL" dirty="0" err="1"/>
              <a:t>conclusions</a:t>
            </a:r>
            <a:r>
              <a:rPr lang="nl-NL" dirty="0"/>
              <a:t>)</a:t>
            </a:r>
          </a:p>
          <a:p>
            <a:pPr lvl="1"/>
            <a:endParaRPr lang="nl-NL" dirty="0"/>
          </a:p>
          <a:p>
            <a:pPr lvl="1"/>
            <a:endParaRPr lang="nl-NL" dirty="0"/>
          </a:p>
        </p:txBody>
      </p:sp>
    </p:spTree>
    <p:extLst>
      <p:ext uri="{BB962C8B-B14F-4D97-AF65-F5344CB8AC3E}">
        <p14:creationId xmlns:p14="http://schemas.microsoft.com/office/powerpoint/2010/main" val="24737954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87A6C4-41A7-A7CE-45FF-1FE6E33BD3EB}"/>
              </a:ext>
            </a:extLst>
          </p:cNvPr>
          <p:cNvSpPr>
            <a:spLocks noGrp="1"/>
          </p:cNvSpPr>
          <p:nvPr>
            <p:ph type="title"/>
          </p:nvPr>
        </p:nvSpPr>
        <p:spPr/>
        <p:txBody>
          <a:bodyPr/>
          <a:lstStyle/>
          <a:p>
            <a:r>
              <a:rPr lang="nl-NL" dirty="0"/>
              <a:t>1. Programming </a:t>
            </a:r>
            <a:r>
              <a:rPr lang="nl-NL" dirty="0" err="1"/>
              <a:t>experiments</a:t>
            </a:r>
            <a:endParaRPr lang="nl-NL" dirty="0"/>
          </a:p>
        </p:txBody>
      </p:sp>
      <p:sp>
        <p:nvSpPr>
          <p:cNvPr id="3" name="Content Placeholder 2">
            <a:extLst>
              <a:ext uri="{FF2B5EF4-FFF2-40B4-BE49-F238E27FC236}">
                <a16:creationId xmlns:a16="http://schemas.microsoft.com/office/drawing/2014/main" id="{5EC67230-BF44-EC93-A106-6D5ABCF170FA}"/>
              </a:ext>
            </a:extLst>
          </p:cNvPr>
          <p:cNvSpPr>
            <a:spLocks noGrp="1"/>
          </p:cNvSpPr>
          <p:nvPr>
            <p:ph idx="1"/>
          </p:nvPr>
        </p:nvSpPr>
        <p:spPr/>
        <p:txBody>
          <a:bodyPr/>
          <a:lstStyle/>
          <a:p>
            <a:endParaRPr lang="nl-NL"/>
          </a:p>
        </p:txBody>
      </p:sp>
      <p:pic>
        <p:nvPicPr>
          <p:cNvPr id="4" name="Picture 3">
            <a:extLst>
              <a:ext uri="{FF2B5EF4-FFF2-40B4-BE49-F238E27FC236}">
                <a16:creationId xmlns:a16="http://schemas.microsoft.com/office/drawing/2014/main" id="{E3A3197D-AAC1-589D-F615-AB74985598F2}"/>
              </a:ext>
            </a:extLst>
          </p:cNvPr>
          <p:cNvPicPr>
            <a:picLocks noChangeAspect="1"/>
          </p:cNvPicPr>
          <p:nvPr/>
        </p:nvPicPr>
        <p:blipFill>
          <a:blip r:embed="rId2"/>
          <a:stretch>
            <a:fillRect/>
          </a:stretch>
        </p:blipFill>
        <p:spPr>
          <a:xfrm>
            <a:off x="0" y="1417638"/>
            <a:ext cx="9144000" cy="4848484"/>
          </a:xfrm>
          <a:prstGeom prst="rect">
            <a:avLst/>
          </a:prstGeom>
        </p:spPr>
      </p:pic>
      <p:sp>
        <p:nvSpPr>
          <p:cNvPr id="5" name="TextBox 4">
            <a:extLst>
              <a:ext uri="{FF2B5EF4-FFF2-40B4-BE49-F238E27FC236}">
                <a16:creationId xmlns:a16="http://schemas.microsoft.com/office/drawing/2014/main" id="{1E22070C-B587-3F17-C863-3D0F19641335}"/>
              </a:ext>
            </a:extLst>
          </p:cNvPr>
          <p:cNvSpPr txBox="1"/>
          <p:nvPr/>
        </p:nvSpPr>
        <p:spPr>
          <a:xfrm>
            <a:off x="76200" y="6400800"/>
            <a:ext cx="8839200" cy="646331"/>
          </a:xfrm>
          <a:prstGeom prst="rect">
            <a:avLst/>
          </a:prstGeom>
          <a:noFill/>
        </p:spPr>
        <p:txBody>
          <a:bodyPr wrap="square" rtlCol="0">
            <a:spAutoFit/>
          </a:bodyPr>
          <a:lstStyle/>
          <a:p>
            <a:r>
              <a:rPr lang="nl-NL" sz="1200" dirty="0" err="1"/>
              <a:t>Note</a:t>
            </a:r>
            <a:r>
              <a:rPr lang="nl-NL" sz="1200" dirty="0"/>
              <a:t>: </a:t>
            </a:r>
            <a:r>
              <a:rPr lang="de-DE" sz="1200" i="0" dirty="0">
                <a:solidFill>
                  <a:prstClr val="black"/>
                </a:solidFill>
                <a:latin typeface="+mj-lt"/>
              </a:rPr>
              <a:t>Homan, M. D., &amp; Schumacher, G. (2023). </a:t>
            </a:r>
            <a:r>
              <a:rPr lang="en-US" sz="1200" i="0" dirty="0">
                <a:solidFill>
                  <a:prstClr val="black"/>
                </a:solidFill>
                <a:latin typeface="+mj-lt"/>
              </a:rPr>
              <a:t>Examining the Influence of Politicians’ Emotional Appeals on Vote Choice using a Visualized Leader Choice Task. </a:t>
            </a:r>
            <a:r>
              <a:rPr lang="nl-NL" sz="1200" i="1" dirty="0" err="1">
                <a:solidFill>
                  <a:prstClr val="black"/>
                </a:solidFill>
                <a:latin typeface="+mj-lt"/>
              </a:rPr>
              <a:t>PsyArXiv</a:t>
            </a:r>
            <a:r>
              <a:rPr lang="nl-NL" sz="1200" i="0" dirty="0">
                <a:solidFill>
                  <a:prstClr val="black"/>
                </a:solidFill>
                <a:latin typeface="+mj-lt"/>
              </a:rPr>
              <a:t>. </a:t>
            </a:r>
            <a:r>
              <a:rPr lang="nl-NL" sz="1200" dirty="0">
                <a:solidFill>
                  <a:srgbClr val="FF0000"/>
                </a:solidFill>
                <a:latin typeface="+mj-lt"/>
              </a:rPr>
              <a:t>https://</a:t>
            </a:r>
            <a:r>
              <a:rPr lang="nl-NL" sz="1200" i="0" dirty="0">
                <a:solidFill>
                  <a:srgbClr val="FF0000"/>
                </a:solidFill>
                <a:latin typeface="+mj-lt"/>
              </a:rPr>
              <a:t>doi.org/10.31234/osf.io/cgqzw</a:t>
            </a:r>
            <a:endParaRPr lang="nl-NL" sz="1200" i="0" dirty="0">
              <a:solidFill>
                <a:prstClr val="black"/>
              </a:solidFill>
              <a:latin typeface="+mj-lt"/>
            </a:endParaRPr>
          </a:p>
          <a:p>
            <a:endParaRPr lang="nl-NL" sz="1200" dirty="0"/>
          </a:p>
        </p:txBody>
      </p:sp>
    </p:spTree>
    <p:extLst>
      <p:ext uri="{BB962C8B-B14F-4D97-AF65-F5344CB8AC3E}">
        <p14:creationId xmlns:p14="http://schemas.microsoft.com/office/powerpoint/2010/main" val="406413004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EE9DA8-3029-93E0-B9B3-0E52A12AC53F}"/>
              </a:ext>
            </a:extLst>
          </p:cNvPr>
          <p:cNvSpPr>
            <a:spLocks noGrp="1"/>
          </p:cNvSpPr>
          <p:nvPr>
            <p:ph type="title"/>
          </p:nvPr>
        </p:nvSpPr>
        <p:spPr/>
        <p:txBody>
          <a:bodyPr/>
          <a:lstStyle/>
          <a:p>
            <a:r>
              <a:rPr lang="nl-NL" dirty="0" err="1"/>
              <a:t>Season</a:t>
            </a:r>
            <a:r>
              <a:rPr lang="nl-NL" dirty="0"/>
              <a:t> Finale or Series Finale?</a:t>
            </a:r>
          </a:p>
        </p:txBody>
      </p:sp>
      <p:sp>
        <p:nvSpPr>
          <p:cNvPr id="3" name="Content Placeholder 2">
            <a:extLst>
              <a:ext uri="{FF2B5EF4-FFF2-40B4-BE49-F238E27FC236}">
                <a16:creationId xmlns:a16="http://schemas.microsoft.com/office/drawing/2014/main" id="{BC03399A-7094-FCAB-E352-83741E4D1F89}"/>
              </a:ext>
            </a:extLst>
          </p:cNvPr>
          <p:cNvSpPr>
            <a:spLocks noGrp="1"/>
          </p:cNvSpPr>
          <p:nvPr>
            <p:ph idx="1"/>
          </p:nvPr>
        </p:nvSpPr>
        <p:spPr/>
        <p:txBody>
          <a:bodyPr/>
          <a:lstStyle/>
          <a:p>
            <a:r>
              <a:rPr lang="nl-NL" dirty="0"/>
              <a:t>Approach </a:t>
            </a:r>
            <a:r>
              <a:rPr lang="nl-NL" dirty="0" err="1"/>
              <a:t>emotions</a:t>
            </a:r>
            <a:r>
              <a:rPr lang="nl-NL" dirty="0"/>
              <a:t> </a:t>
            </a:r>
            <a:r>
              <a:rPr lang="nl-NL" dirty="0" err="1"/>
              <a:t>multimodally</a:t>
            </a:r>
            <a:endParaRPr lang="nl-NL" dirty="0"/>
          </a:p>
          <a:p>
            <a:pPr lvl="1"/>
            <a:r>
              <a:rPr lang="nl-NL" dirty="0"/>
              <a:t>MEXCA</a:t>
            </a:r>
          </a:p>
          <a:p>
            <a:pPr lvl="1"/>
            <a:r>
              <a:rPr lang="nl-NL" dirty="0" err="1"/>
              <a:t>Alignment</a:t>
            </a:r>
            <a:r>
              <a:rPr lang="nl-NL" dirty="0"/>
              <a:t> of </a:t>
            </a:r>
            <a:r>
              <a:rPr lang="nl-NL" dirty="0" err="1"/>
              <a:t>emotions</a:t>
            </a:r>
            <a:r>
              <a:rPr lang="nl-NL" dirty="0"/>
              <a:t> </a:t>
            </a:r>
          </a:p>
          <a:p>
            <a:pPr lvl="2"/>
            <a:r>
              <a:rPr lang="nl-NL" dirty="0" err="1"/>
              <a:t>Should</a:t>
            </a:r>
            <a:r>
              <a:rPr lang="nl-NL" dirty="0"/>
              <a:t> affect and </a:t>
            </a:r>
            <a:r>
              <a:rPr lang="nl-NL" dirty="0" err="1"/>
              <a:t>feelings</a:t>
            </a:r>
            <a:r>
              <a:rPr lang="nl-NL" dirty="0"/>
              <a:t> </a:t>
            </a:r>
            <a:r>
              <a:rPr lang="nl-NL" dirty="0" err="1"/>
              <a:t>be</a:t>
            </a:r>
            <a:r>
              <a:rPr lang="nl-NL" dirty="0"/>
              <a:t> more </a:t>
            </a:r>
            <a:r>
              <a:rPr lang="nl-NL" dirty="0" err="1"/>
              <a:t>connected</a:t>
            </a:r>
            <a:r>
              <a:rPr lang="nl-NL" dirty="0"/>
              <a:t> in </a:t>
            </a:r>
            <a:r>
              <a:rPr lang="nl-NL" dirty="0" err="1"/>
              <a:t>politics</a:t>
            </a:r>
            <a:r>
              <a:rPr lang="nl-NL" dirty="0"/>
              <a:t>?</a:t>
            </a:r>
          </a:p>
          <a:p>
            <a:r>
              <a:rPr lang="nl-NL" dirty="0"/>
              <a:t>Politics as a </a:t>
            </a:r>
            <a:r>
              <a:rPr lang="nl-NL" dirty="0" err="1"/>
              <a:t>cause</a:t>
            </a:r>
            <a:r>
              <a:rPr lang="nl-NL" dirty="0"/>
              <a:t> of </a:t>
            </a:r>
            <a:r>
              <a:rPr lang="nl-NL" dirty="0" err="1"/>
              <a:t>emotion</a:t>
            </a:r>
            <a:r>
              <a:rPr lang="nl-NL" dirty="0"/>
              <a:t>.</a:t>
            </a:r>
          </a:p>
          <a:p>
            <a:r>
              <a:rPr lang="nl-NL" dirty="0" err="1"/>
              <a:t>Neural</a:t>
            </a:r>
            <a:r>
              <a:rPr lang="nl-NL" dirty="0"/>
              <a:t> processing of </a:t>
            </a:r>
            <a:r>
              <a:rPr lang="nl-NL" dirty="0" err="1"/>
              <a:t>emotional</a:t>
            </a:r>
            <a:r>
              <a:rPr lang="nl-NL" dirty="0"/>
              <a:t> </a:t>
            </a:r>
            <a:r>
              <a:rPr lang="nl-NL" dirty="0" err="1"/>
              <a:t>appeals</a:t>
            </a:r>
            <a:endParaRPr lang="nl-NL" dirty="0"/>
          </a:p>
          <a:p>
            <a:pPr marL="0" indent="0">
              <a:buNone/>
            </a:pPr>
            <a:endParaRPr lang="nl-NL" dirty="0"/>
          </a:p>
          <a:p>
            <a:pPr marL="0" indent="0">
              <a:buNone/>
            </a:pPr>
            <a:endParaRPr lang="nl-NL" dirty="0"/>
          </a:p>
          <a:p>
            <a:endParaRPr lang="nl-NL" dirty="0"/>
          </a:p>
        </p:txBody>
      </p:sp>
    </p:spTree>
    <p:extLst>
      <p:ext uri="{BB962C8B-B14F-4D97-AF65-F5344CB8AC3E}">
        <p14:creationId xmlns:p14="http://schemas.microsoft.com/office/powerpoint/2010/main" val="2564090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7BF488-5D92-6432-359E-9DCFE4C642C4}"/>
              </a:ext>
            </a:extLst>
          </p:cNvPr>
          <p:cNvSpPr>
            <a:spLocks noGrp="1"/>
          </p:cNvSpPr>
          <p:nvPr>
            <p:ph type="title"/>
          </p:nvPr>
        </p:nvSpPr>
        <p:spPr/>
        <p:txBody>
          <a:bodyPr/>
          <a:lstStyle/>
          <a:p>
            <a:endParaRPr lang="nl-NL"/>
          </a:p>
        </p:txBody>
      </p:sp>
      <p:pic>
        <p:nvPicPr>
          <p:cNvPr id="5" name="Content Placeholder 4" descr="A person with a beard&#10;&#10;Description automatically generated">
            <a:extLst>
              <a:ext uri="{FF2B5EF4-FFF2-40B4-BE49-F238E27FC236}">
                <a16:creationId xmlns:a16="http://schemas.microsoft.com/office/drawing/2014/main" id="{CCABADDD-EB14-A28B-73D8-283345F408F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19200" y="0"/>
            <a:ext cx="6781800" cy="6781800"/>
          </a:xfrm>
        </p:spPr>
      </p:pic>
    </p:spTree>
    <p:extLst>
      <p:ext uri="{BB962C8B-B14F-4D97-AF65-F5344CB8AC3E}">
        <p14:creationId xmlns:p14="http://schemas.microsoft.com/office/powerpoint/2010/main" val="21910167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CDE04-7C7C-7866-01E0-47541AECC3D7}"/>
              </a:ext>
            </a:extLst>
          </p:cNvPr>
          <p:cNvSpPr>
            <a:spLocks noGrp="1"/>
          </p:cNvSpPr>
          <p:nvPr>
            <p:ph type="title"/>
          </p:nvPr>
        </p:nvSpPr>
        <p:spPr>
          <a:xfrm>
            <a:off x="228600" y="274638"/>
            <a:ext cx="8763000" cy="1143000"/>
          </a:xfrm>
        </p:spPr>
        <p:txBody>
          <a:bodyPr>
            <a:normAutofit/>
          </a:bodyPr>
          <a:lstStyle/>
          <a:p>
            <a:r>
              <a:rPr lang="en-US" dirty="0"/>
              <a:t>Positive emotions are more popular</a:t>
            </a:r>
            <a:endParaRPr lang="nl-NL" dirty="0"/>
          </a:p>
        </p:txBody>
      </p:sp>
      <p:pic>
        <p:nvPicPr>
          <p:cNvPr id="5" name="Content Placeholder 4" descr="A comparison of a number of expressions&#10;&#10;Description automatically generated with medium confidence">
            <a:extLst>
              <a:ext uri="{FF2B5EF4-FFF2-40B4-BE49-F238E27FC236}">
                <a16:creationId xmlns:a16="http://schemas.microsoft.com/office/drawing/2014/main" id="{DC9E682D-A240-1816-A06B-2AEE1C52EC69}"/>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914400" y="1295400"/>
            <a:ext cx="6781800" cy="4521200"/>
          </a:xfrm>
        </p:spPr>
      </p:pic>
      <p:sp>
        <p:nvSpPr>
          <p:cNvPr id="6" name="TextBox 5">
            <a:extLst>
              <a:ext uri="{FF2B5EF4-FFF2-40B4-BE49-F238E27FC236}">
                <a16:creationId xmlns:a16="http://schemas.microsoft.com/office/drawing/2014/main" id="{D0BAFC75-192F-381C-E68F-8F9743B1BCEA}"/>
              </a:ext>
            </a:extLst>
          </p:cNvPr>
          <p:cNvSpPr txBox="1"/>
          <p:nvPr/>
        </p:nvSpPr>
        <p:spPr>
          <a:xfrm>
            <a:off x="228600" y="5715000"/>
            <a:ext cx="8839200" cy="1200329"/>
          </a:xfrm>
          <a:prstGeom prst="rect">
            <a:avLst/>
          </a:prstGeom>
          <a:noFill/>
        </p:spPr>
        <p:txBody>
          <a:bodyPr wrap="square" rtlCol="0">
            <a:spAutoFit/>
          </a:bodyPr>
          <a:lstStyle/>
          <a:p>
            <a:r>
              <a:rPr lang="nl-NL" sz="1200" dirty="0" err="1"/>
              <a:t>Note</a:t>
            </a:r>
            <a:r>
              <a:rPr lang="nl-NL" sz="1200" dirty="0"/>
              <a:t>: </a:t>
            </a:r>
            <a:r>
              <a:rPr lang="en-US" sz="1200" dirty="0"/>
              <a:t>Figure shows the results of four experimental studies that use the same so-called election poster task. In this task participants are shown two election posters. These posters show two candidates. In these posters we manipulate the (angry, happy or neutral) expression of the candidate, the position the candidate expresses in a slogan and the tone of that slogan (positive, negative or neutral). Figure shows the marginal means: the proportion of participants voting for candidates that have a particular expression or tone. These results show that participants consistently favor positive tone and happy expressions and dislike angry expressions and negative tone.  See Homan &amp; Schumacher (2023).</a:t>
            </a:r>
            <a:endParaRPr lang="nl-NL" sz="1200" dirty="0"/>
          </a:p>
        </p:txBody>
      </p:sp>
    </p:spTree>
    <p:extLst>
      <p:ext uri="{BB962C8B-B14F-4D97-AF65-F5344CB8AC3E}">
        <p14:creationId xmlns:p14="http://schemas.microsoft.com/office/powerpoint/2010/main" val="36939427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graph of different colored rectangular objects&#10;&#10;Description automatically generated">
            <a:extLst>
              <a:ext uri="{FF2B5EF4-FFF2-40B4-BE49-F238E27FC236}">
                <a16:creationId xmlns:a16="http://schemas.microsoft.com/office/drawing/2014/main" id="{4CDAEDE0-A7C7-70A2-4019-D82C9C4A2B37}"/>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143000" y="1143000"/>
            <a:ext cx="6400800" cy="4267200"/>
          </a:xfrm>
        </p:spPr>
      </p:pic>
      <p:sp>
        <p:nvSpPr>
          <p:cNvPr id="9" name="Title 1">
            <a:extLst>
              <a:ext uri="{FF2B5EF4-FFF2-40B4-BE49-F238E27FC236}">
                <a16:creationId xmlns:a16="http://schemas.microsoft.com/office/drawing/2014/main" id="{F7B1AB29-104D-9A33-3C1E-6B8412A99324}"/>
              </a:ext>
            </a:extLst>
          </p:cNvPr>
          <p:cNvSpPr>
            <a:spLocks noGrp="1"/>
          </p:cNvSpPr>
          <p:nvPr>
            <p:ph type="title"/>
          </p:nvPr>
        </p:nvSpPr>
        <p:spPr>
          <a:xfrm>
            <a:off x="228600" y="274638"/>
            <a:ext cx="8763000" cy="1143000"/>
          </a:xfrm>
        </p:spPr>
        <p:txBody>
          <a:bodyPr>
            <a:normAutofit/>
          </a:bodyPr>
          <a:lstStyle/>
          <a:p>
            <a:r>
              <a:rPr lang="en-US" dirty="0"/>
              <a:t>Citizens want more positive emotions</a:t>
            </a:r>
            <a:endParaRPr lang="nl-NL" dirty="0"/>
          </a:p>
        </p:txBody>
      </p:sp>
      <p:sp>
        <p:nvSpPr>
          <p:cNvPr id="10" name="TextBox 9">
            <a:extLst>
              <a:ext uri="{FF2B5EF4-FFF2-40B4-BE49-F238E27FC236}">
                <a16:creationId xmlns:a16="http://schemas.microsoft.com/office/drawing/2014/main" id="{D8DE8E03-CD90-8BFC-DDB6-49E4EA9D6F7C}"/>
              </a:ext>
            </a:extLst>
          </p:cNvPr>
          <p:cNvSpPr txBox="1"/>
          <p:nvPr/>
        </p:nvSpPr>
        <p:spPr>
          <a:xfrm>
            <a:off x="228600" y="5715000"/>
            <a:ext cx="8839200" cy="954107"/>
          </a:xfrm>
          <a:prstGeom prst="rect">
            <a:avLst/>
          </a:prstGeom>
          <a:noFill/>
        </p:spPr>
        <p:txBody>
          <a:bodyPr wrap="square" rtlCol="0">
            <a:spAutoFit/>
          </a:bodyPr>
          <a:lstStyle/>
          <a:p>
            <a:r>
              <a:rPr lang="nl-NL" sz="1400" dirty="0" err="1"/>
              <a:t>Note</a:t>
            </a:r>
            <a:r>
              <a:rPr lang="nl-NL" sz="1400" dirty="0"/>
              <a:t>: </a:t>
            </a:r>
            <a:r>
              <a:rPr lang="en-US" sz="1400" dirty="0"/>
              <a:t>Figure shows survey responses to the question whether people wanted the leader of the party they vote for to use more or less anger, disgust, fear, sadness, contempt, guilt, calmness, enthusiasm, hope and pride. It summarizes results from four independent samples (2 American, 2 Dutch). The pattern of wanting fewer negative emotions and more positive emotions replicates across the studies, the two countries and the different voter groups. </a:t>
            </a:r>
            <a:endParaRPr lang="nl-NL" sz="1400" dirty="0"/>
          </a:p>
        </p:txBody>
      </p:sp>
    </p:spTree>
    <p:extLst>
      <p:ext uri="{BB962C8B-B14F-4D97-AF65-F5344CB8AC3E}">
        <p14:creationId xmlns:p14="http://schemas.microsoft.com/office/powerpoint/2010/main" val="24738400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B813CC-A117-46B3-31B5-85EB1646A4F8}"/>
              </a:ext>
            </a:extLst>
          </p:cNvPr>
          <p:cNvSpPr>
            <a:spLocks noGrp="1"/>
          </p:cNvSpPr>
          <p:nvPr>
            <p:ph type="title"/>
          </p:nvPr>
        </p:nvSpPr>
        <p:spPr/>
        <p:txBody>
          <a:bodyPr>
            <a:normAutofit fontScale="90000"/>
          </a:bodyPr>
          <a:lstStyle/>
          <a:p>
            <a:r>
              <a:rPr lang="en-US" dirty="0"/>
              <a:t>Citizens want more positive emotions</a:t>
            </a:r>
            <a:endParaRPr lang="nl-NL" dirty="0"/>
          </a:p>
        </p:txBody>
      </p:sp>
      <p:pic>
        <p:nvPicPr>
          <p:cNvPr id="5" name="Content Placeholder 4" descr="A graph of a number of negatives&#10;&#10;Description automatically generated with medium confidence">
            <a:extLst>
              <a:ext uri="{FF2B5EF4-FFF2-40B4-BE49-F238E27FC236}">
                <a16:creationId xmlns:a16="http://schemas.microsoft.com/office/drawing/2014/main" id="{2C16A664-2847-DC52-0A4F-C01D27CBFF00}"/>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04800" y="1447800"/>
            <a:ext cx="7924800" cy="5283200"/>
          </a:xfrm>
        </p:spPr>
      </p:pic>
    </p:spTree>
    <p:extLst>
      <p:ext uri="{BB962C8B-B14F-4D97-AF65-F5344CB8AC3E}">
        <p14:creationId xmlns:p14="http://schemas.microsoft.com/office/powerpoint/2010/main" val="101685770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5411</TotalTime>
  <Words>2553</Words>
  <Application>Microsoft Office PowerPoint</Application>
  <PresentationFormat>On-screen Show (4:3)</PresentationFormat>
  <Paragraphs>216</Paragraphs>
  <Slides>50</Slides>
  <Notes>10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50</vt:i4>
      </vt:variant>
    </vt:vector>
  </HeadingPairs>
  <TitlesOfParts>
    <vt:vector size="54" baseType="lpstr">
      <vt:lpstr>Arial</vt:lpstr>
      <vt:lpstr>Calibri</vt:lpstr>
      <vt:lpstr>NimbusRomNo9L-Regu</vt:lpstr>
      <vt:lpstr>Office Theme</vt:lpstr>
      <vt:lpstr>Emotions and Politics: A Computational Social Science Perspective? or Using surveys, experiments, simulations, text analysis, physiology and the brain to study emotions in politics.</vt:lpstr>
      <vt:lpstr>“I have to give a keynote speech about Computational Social Science tomorrow. I am not really an expert on this topic. But I have always been puzzled and fascinated by this field. I have done some work in this field, but i also feel out of touch with the broader field. My broader topic of research is Emotions in Politics. Can you make an artistic illustration using an expressionist painting style based on these instructions? “</vt:lpstr>
      <vt:lpstr>PowerPoint Presentation</vt:lpstr>
      <vt:lpstr>What is computational social science?</vt:lpstr>
      <vt:lpstr>1. Programming experiments</vt:lpstr>
      <vt:lpstr>PowerPoint Presentation</vt:lpstr>
      <vt:lpstr>Positive emotions are more popular</vt:lpstr>
      <vt:lpstr>Citizens want more positive emotions</vt:lpstr>
      <vt:lpstr>Citizens want more positive emotions</vt:lpstr>
      <vt:lpstr>1. Programming experiments</vt:lpstr>
      <vt:lpstr>2. Methods to improve collection, classification and prediction</vt:lpstr>
      <vt:lpstr>EUSpeech (version 2)</vt:lpstr>
      <vt:lpstr>Party congress speeches</vt:lpstr>
      <vt:lpstr>Can we compare words?</vt:lpstr>
      <vt:lpstr>Catching both position and emotion</vt:lpstr>
      <vt:lpstr>Can we compare words?</vt:lpstr>
      <vt:lpstr>Politics is neither more emotional nor more negative</vt:lpstr>
      <vt:lpstr>Going beyond text: MEXCA</vt:lpstr>
      <vt:lpstr>Predicting emotion labels</vt:lpstr>
      <vt:lpstr>Predicting emotion labels</vt:lpstr>
      <vt:lpstr>2. Methods to improve classification and prediction</vt:lpstr>
      <vt:lpstr>3. Building a Model</vt:lpstr>
      <vt:lpstr>PowerPoint Presentation</vt:lpstr>
      <vt:lpstr>A Model of Affective Representation</vt:lpstr>
      <vt:lpstr>A Model of Affective Representation</vt:lpstr>
      <vt:lpstr>3. Building a model</vt:lpstr>
      <vt:lpstr>Follow us at hotpolitics.eu / #Hotpolitics(lab)</vt:lpstr>
      <vt:lpstr>Appendix</vt:lpstr>
      <vt:lpstr>Project conclusions</vt:lpstr>
      <vt:lpstr>3. Emotion is deeply involved in political decision-making</vt:lpstr>
      <vt:lpstr>3. Emotion is deeply involved in political decision-making</vt:lpstr>
      <vt:lpstr>4. Emotions about politics have a complex structure</vt:lpstr>
      <vt:lpstr>5. Some people are more emotional about politics than others</vt:lpstr>
      <vt:lpstr>Next steps</vt:lpstr>
      <vt:lpstr>No time trend in tone</vt:lpstr>
      <vt:lpstr>No single explanation for variation in tone, except for ….</vt:lpstr>
      <vt:lpstr>PowerPoint Presentation</vt:lpstr>
      <vt:lpstr>The effect of facial displays</vt:lpstr>
      <vt:lpstr>Outparty politicians generate strong physiological responses</vt:lpstr>
      <vt:lpstr>Outparty politicians generate strong neural responses</vt:lpstr>
      <vt:lpstr>What is the effect of facial displays?</vt:lpstr>
      <vt:lpstr>Smiling works</vt:lpstr>
      <vt:lpstr>Processing the posters</vt:lpstr>
      <vt:lpstr>The effect of language</vt:lpstr>
      <vt:lpstr>Appraisals elicit anger but not anxiety</vt:lpstr>
      <vt:lpstr>Do Appraisals match Emotions? (I)</vt:lpstr>
      <vt:lpstr>Do Appraisals match Emotions? (II)</vt:lpstr>
      <vt:lpstr>Other project output</vt:lpstr>
      <vt:lpstr>Project conclusion</vt:lpstr>
      <vt:lpstr>Season Finale or Series Finale?</vt:lpstr>
    </vt:vector>
  </TitlesOfParts>
  <Company>Universiteit van Amsterdam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Hot Politics Lab</dc:title>
  <dc:creator>Schumacher, Gijs</dc:creator>
  <cp:lastModifiedBy>Gijs Schumacher</cp:lastModifiedBy>
  <cp:revision>31</cp:revision>
  <dcterms:created xsi:type="dcterms:W3CDTF">2018-10-31T10:21:42Z</dcterms:created>
  <dcterms:modified xsi:type="dcterms:W3CDTF">2024-06-13T07:44:54Z</dcterms:modified>
</cp:coreProperties>
</file>